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98"/>
  </p:notesMasterIdLst>
  <p:sldIdLst>
    <p:sldId id="257" r:id="rId4"/>
    <p:sldId id="258" r:id="rId5"/>
    <p:sldId id="383" r:id="rId6"/>
    <p:sldId id="384" r:id="rId7"/>
    <p:sldId id="385" r:id="rId8"/>
    <p:sldId id="386" r:id="rId9"/>
    <p:sldId id="387" r:id="rId10"/>
    <p:sldId id="303" r:id="rId11"/>
    <p:sldId id="388" r:id="rId12"/>
    <p:sldId id="308" r:id="rId13"/>
    <p:sldId id="305" r:id="rId14"/>
    <p:sldId id="330" r:id="rId15"/>
    <p:sldId id="335" r:id="rId16"/>
    <p:sldId id="329" r:id="rId17"/>
    <p:sldId id="310" r:id="rId18"/>
    <p:sldId id="312" r:id="rId19"/>
    <p:sldId id="376" r:id="rId20"/>
    <p:sldId id="313" r:id="rId21"/>
    <p:sldId id="377" r:id="rId22"/>
    <p:sldId id="306" r:id="rId23"/>
    <p:sldId id="375" r:id="rId24"/>
    <p:sldId id="380" r:id="rId25"/>
    <p:sldId id="315" r:id="rId26"/>
    <p:sldId id="378" r:id="rId27"/>
    <p:sldId id="316" r:id="rId28"/>
    <p:sldId id="379" r:id="rId29"/>
    <p:sldId id="382" r:id="rId30"/>
    <p:sldId id="381" r:id="rId31"/>
    <p:sldId id="314" r:id="rId32"/>
    <p:sldId id="395" r:id="rId33"/>
    <p:sldId id="317" r:id="rId34"/>
    <p:sldId id="299" r:id="rId35"/>
    <p:sldId id="318" r:id="rId36"/>
    <p:sldId id="319" r:id="rId37"/>
    <p:sldId id="320" r:id="rId38"/>
    <p:sldId id="321" r:id="rId39"/>
    <p:sldId id="396" r:id="rId40"/>
    <p:sldId id="397" r:id="rId41"/>
    <p:sldId id="398" r:id="rId42"/>
    <p:sldId id="399" r:id="rId43"/>
    <p:sldId id="322" r:id="rId44"/>
    <p:sldId id="323" r:id="rId45"/>
    <p:sldId id="324" r:id="rId46"/>
    <p:sldId id="390" r:id="rId47"/>
    <p:sldId id="326" r:id="rId48"/>
    <p:sldId id="327" r:id="rId49"/>
    <p:sldId id="328" r:id="rId50"/>
    <p:sldId id="325" r:id="rId51"/>
    <p:sldId id="261" r:id="rId52"/>
    <p:sldId id="332" r:id="rId53"/>
    <p:sldId id="336" r:id="rId54"/>
    <p:sldId id="365" r:id="rId55"/>
    <p:sldId id="367" r:id="rId56"/>
    <p:sldId id="369" r:id="rId57"/>
    <p:sldId id="371" r:id="rId58"/>
    <p:sldId id="370" r:id="rId59"/>
    <p:sldId id="372" r:id="rId60"/>
    <p:sldId id="373" r:id="rId61"/>
    <p:sldId id="374" r:id="rId62"/>
    <p:sldId id="363" r:id="rId63"/>
    <p:sldId id="366" r:id="rId64"/>
    <p:sldId id="364" r:id="rId65"/>
    <p:sldId id="362" r:id="rId66"/>
    <p:sldId id="400" r:id="rId67"/>
    <p:sldId id="401" r:id="rId68"/>
    <p:sldId id="337" r:id="rId69"/>
    <p:sldId id="338" r:id="rId70"/>
    <p:sldId id="334" r:id="rId71"/>
    <p:sldId id="368" r:id="rId72"/>
    <p:sldId id="333" r:id="rId73"/>
    <p:sldId id="269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53" r:id="rId83"/>
    <p:sldId id="354" r:id="rId84"/>
    <p:sldId id="355" r:id="rId85"/>
    <p:sldId id="356" r:id="rId86"/>
    <p:sldId id="357" r:id="rId87"/>
    <p:sldId id="358" r:id="rId88"/>
    <p:sldId id="359" r:id="rId89"/>
    <p:sldId id="361" r:id="rId90"/>
    <p:sldId id="344" r:id="rId91"/>
    <p:sldId id="294" r:id="rId92"/>
    <p:sldId id="341" r:id="rId93"/>
    <p:sldId id="339" r:id="rId94"/>
    <p:sldId id="340" r:id="rId95"/>
    <p:sldId id="342" r:id="rId96"/>
    <p:sldId id="298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A07F"/>
    <a:srgbClr val="2099B4"/>
    <a:srgbClr val="F2ECD6"/>
    <a:srgbClr val="F3F3F3"/>
    <a:srgbClr val="EA774C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7612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B565A1-06DF-4F85-BCD2-713EBC2C268B}" type="doc">
      <dgm:prSet loTypeId="urn:microsoft.com/office/officeart/2005/8/layout/chevron1" loCatId="process" qsTypeId="urn:microsoft.com/office/officeart/2005/8/quickstyle/simple1" qsCatId="simple" csTypeId="urn:microsoft.com/office/officeart/2005/8/colors/accent2_4" csCatId="accent2" phldr="1"/>
      <dgm:spPr/>
    </dgm:pt>
    <dgm:pt modelId="{D7062517-3E1C-4588-AB0F-98FA1B7B56F4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92B53A6-F8CA-43DD-B563-89B64E3FBB32}" type="parTrans" cxnId="{3C70CD5D-AEF2-48A4-BCB3-B3ED1BD4C764}">
      <dgm:prSet/>
      <dgm:spPr/>
      <dgm:t>
        <a:bodyPr/>
        <a:lstStyle/>
        <a:p>
          <a:endParaRPr lang="en-US"/>
        </a:p>
      </dgm:t>
    </dgm:pt>
    <dgm:pt modelId="{F9210B4D-4C8D-41DA-BF3E-37380BF54B17}" type="sibTrans" cxnId="{3C70CD5D-AEF2-48A4-BCB3-B3ED1BD4C764}">
      <dgm:prSet/>
      <dgm:spPr/>
      <dgm:t>
        <a:bodyPr/>
        <a:lstStyle/>
        <a:p>
          <a:endParaRPr lang="en-US"/>
        </a:p>
      </dgm:t>
    </dgm:pt>
    <dgm:pt modelId="{C366DAA8-E5A6-4E69-BE52-32B2F3DBBD8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C8B24C50-E09B-4F39-8BB0-88294A6D4220}" type="parTrans" cxnId="{88307625-7472-4A7C-A3FC-F37391BEB1FC}">
      <dgm:prSet/>
      <dgm:spPr/>
      <dgm:t>
        <a:bodyPr/>
        <a:lstStyle/>
        <a:p>
          <a:endParaRPr lang="en-US"/>
        </a:p>
      </dgm:t>
    </dgm:pt>
    <dgm:pt modelId="{62D04065-EA65-4A7A-83A9-6CE6072371B9}" type="sibTrans" cxnId="{88307625-7472-4A7C-A3FC-F37391BEB1FC}">
      <dgm:prSet/>
      <dgm:spPr/>
      <dgm:t>
        <a:bodyPr/>
        <a:lstStyle/>
        <a:p>
          <a:endParaRPr lang="en-US"/>
        </a:p>
      </dgm:t>
    </dgm:pt>
    <dgm:pt modelId="{606C41F2-9BF0-4282-ADB5-17C4C15F89D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C0F70472-5328-4756-BFED-E4648FDCDE24}" type="parTrans" cxnId="{31396103-79C3-47F9-A03F-A713A26841C5}">
      <dgm:prSet/>
      <dgm:spPr/>
      <dgm:t>
        <a:bodyPr/>
        <a:lstStyle/>
        <a:p>
          <a:endParaRPr lang="en-US"/>
        </a:p>
      </dgm:t>
    </dgm:pt>
    <dgm:pt modelId="{FD64FBB5-270E-4B87-8A38-3A9A26A9947A}" type="sibTrans" cxnId="{31396103-79C3-47F9-A03F-A713A26841C5}">
      <dgm:prSet/>
      <dgm:spPr/>
      <dgm:t>
        <a:bodyPr/>
        <a:lstStyle/>
        <a:p>
          <a:endParaRPr lang="en-US"/>
        </a:p>
      </dgm:t>
    </dgm:pt>
    <dgm:pt modelId="{A2567041-861F-4E10-B3AF-620AB13EB870}">
      <dgm:prSet phldrT="[Text]"/>
      <dgm:spPr/>
      <dgm:t>
        <a:bodyPr/>
        <a:lstStyle/>
        <a:p>
          <a:endParaRPr lang="en-US" dirty="0"/>
        </a:p>
      </dgm:t>
    </dgm:pt>
    <dgm:pt modelId="{D6D70FD9-F9A9-4AE4-8B2A-0E95D92F601F}" type="parTrans" cxnId="{3AC3CDD1-1AA7-421B-9948-1B0AC99CB5CE}">
      <dgm:prSet/>
      <dgm:spPr/>
      <dgm:t>
        <a:bodyPr/>
        <a:lstStyle/>
        <a:p>
          <a:endParaRPr lang="en-US"/>
        </a:p>
      </dgm:t>
    </dgm:pt>
    <dgm:pt modelId="{B95E7B48-9A5D-444A-9FF7-280988A1EE47}" type="sibTrans" cxnId="{3AC3CDD1-1AA7-421B-9948-1B0AC99CB5CE}">
      <dgm:prSet/>
      <dgm:spPr/>
      <dgm:t>
        <a:bodyPr/>
        <a:lstStyle/>
        <a:p>
          <a:endParaRPr lang="en-US"/>
        </a:p>
      </dgm:t>
    </dgm:pt>
    <dgm:pt modelId="{DF752638-3A56-470E-BF8E-BB569998AF24}" type="pres">
      <dgm:prSet presAssocID="{CFB565A1-06DF-4F85-BCD2-713EBC2C268B}" presName="Name0" presStyleCnt="0">
        <dgm:presLayoutVars>
          <dgm:dir/>
          <dgm:animLvl val="lvl"/>
          <dgm:resizeHandles val="exact"/>
        </dgm:presLayoutVars>
      </dgm:prSet>
      <dgm:spPr/>
    </dgm:pt>
    <dgm:pt modelId="{4E3448D8-4D7B-424C-A181-10BA3EB03F6C}" type="pres">
      <dgm:prSet presAssocID="{D7062517-3E1C-4588-AB0F-98FA1B7B56F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FD12BC-FF70-4C7F-90BE-F2ACBA7E1C63}" type="pres">
      <dgm:prSet presAssocID="{F9210B4D-4C8D-41DA-BF3E-37380BF54B17}" presName="parTxOnlySpace" presStyleCnt="0"/>
      <dgm:spPr/>
    </dgm:pt>
    <dgm:pt modelId="{35EEFAA5-3E78-4A00-A1B4-3C3D1BA932FD}" type="pres">
      <dgm:prSet presAssocID="{C366DAA8-E5A6-4E69-BE52-32B2F3DBBD8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3CCC96-E3A6-4585-8923-5CFD03CBE3DE}" type="pres">
      <dgm:prSet presAssocID="{62D04065-EA65-4A7A-83A9-6CE6072371B9}" presName="parTxOnlySpace" presStyleCnt="0"/>
      <dgm:spPr/>
    </dgm:pt>
    <dgm:pt modelId="{791DEDA2-4903-4EA9-A5BB-ED4A5EA56E0B}" type="pres">
      <dgm:prSet presAssocID="{606C41F2-9BF0-4282-ADB5-17C4C15F89D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0DA7B9-F099-4970-B7DE-9F97763A33EB}" type="pres">
      <dgm:prSet presAssocID="{FD64FBB5-270E-4B87-8A38-3A9A26A9947A}" presName="parTxOnlySpace" presStyleCnt="0"/>
      <dgm:spPr/>
    </dgm:pt>
    <dgm:pt modelId="{DC2DBE7E-4B7F-4986-BA1E-B1BAC28EF165}" type="pres">
      <dgm:prSet presAssocID="{A2567041-861F-4E10-B3AF-620AB13EB87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1E2482-DC80-4978-ADD5-6D96A40AADB6}" type="presOf" srcId="{C366DAA8-E5A6-4E69-BE52-32B2F3DBBD8D}" destId="{35EEFAA5-3E78-4A00-A1B4-3C3D1BA932FD}" srcOrd="0" destOrd="0" presId="urn:microsoft.com/office/officeart/2005/8/layout/chevron1"/>
    <dgm:cxn modelId="{88307625-7472-4A7C-A3FC-F37391BEB1FC}" srcId="{CFB565A1-06DF-4F85-BCD2-713EBC2C268B}" destId="{C366DAA8-E5A6-4E69-BE52-32B2F3DBBD8D}" srcOrd="1" destOrd="0" parTransId="{C8B24C50-E09B-4F39-8BB0-88294A6D4220}" sibTransId="{62D04065-EA65-4A7A-83A9-6CE6072371B9}"/>
    <dgm:cxn modelId="{31396103-79C3-47F9-A03F-A713A26841C5}" srcId="{CFB565A1-06DF-4F85-BCD2-713EBC2C268B}" destId="{606C41F2-9BF0-4282-ADB5-17C4C15F89DB}" srcOrd="2" destOrd="0" parTransId="{C0F70472-5328-4756-BFED-E4648FDCDE24}" sibTransId="{FD64FBB5-270E-4B87-8A38-3A9A26A9947A}"/>
    <dgm:cxn modelId="{28D9BD2E-FEBC-4142-A3E2-46B94B4AFE7B}" type="presOf" srcId="{606C41F2-9BF0-4282-ADB5-17C4C15F89DB}" destId="{791DEDA2-4903-4EA9-A5BB-ED4A5EA56E0B}" srcOrd="0" destOrd="0" presId="urn:microsoft.com/office/officeart/2005/8/layout/chevron1"/>
    <dgm:cxn modelId="{BB0E9546-3DC2-4A41-BC4A-6D1FD3ECE41F}" type="presOf" srcId="{CFB565A1-06DF-4F85-BCD2-713EBC2C268B}" destId="{DF752638-3A56-470E-BF8E-BB569998AF24}" srcOrd="0" destOrd="0" presId="urn:microsoft.com/office/officeart/2005/8/layout/chevron1"/>
    <dgm:cxn modelId="{3C70CD5D-AEF2-48A4-BCB3-B3ED1BD4C764}" srcId="{CFB565A1-06DF-4F85-BCD2-713EBC2C268B}" destId="{D7062517-3E1C-4588-AB0F-98FA1B7B56F4}" srcOrd="0" destOrd="0" parTransId="{992B53A6-F8CA-43DD-B563-89B64E3FBB32}" sibTransId="{F9210B4D-4C8D-41DA-BF3E-37380BF54B17}"/>
    <dgm:cxn modelId="{E05CCE13-AF27-4A16-AC44-65D56E940712}" type="presOf" srcId="{D7062517-3E1C-4588-AB0F-98FA1B7B56F4}" destId="{4E3448D8-4D7B-424C-A181-10BA3EB03F6C}" srcOrd="0" destOrd="0" presId="urn:microsoft.com/office/officeart/2005/8/layout/chevron1"/>
    <dgm:cxn modelId="{3AC3CDD1-1AA7-421B-9948-1B0AC99CB5CE}" srcId="{CFB565A1-06DF-4F85-BCD2-713EBC2C268B}" destId="{A2567041-861F-4E10-B3AF-620AB13EB870}" srcOrd="3" destOrd="0" parTransId="{D6D70FD9-F9A9-4AE4-8B2A-0E95D92F601F}" sibTransId="{B95E7B48-9A5D-444A-9FF7-280988A1EE47}"/>
    <dgm:cxn modelId="{EDEF4FB1-142A-47C1-8842-8838E1C93844}" type="presOf" srcId="{A2567041-861F-4E10-B3AF-620AB13EB870}" destId="{DC2DBE7E-4B7F-4986-BA1E-B1BAC28EF165}" srcOrd="0" destOrd="0" presId="urn:microsoft.com/office/officeart/2005/8/layout/chevron1"/>
    <dgm:cxn modelId="{5CC2A5EC-FBA1-4503-ACE1-5DB4042CB225}" type="presParOf" srcId="{DF752638-3A56-470E-BF8E-BB569998AF24}" destId="{4E3448D8-4D7B-424C-A181-10BA3EB03F6C}" srcOrd="0" destOrd="0" presId="urn:microsoft.com/office/officeart/2005/8/layout/chevron1"/>
    <dgm:cxn modelId="{88F3AD96-AAD2-44C7-A678-E3566A3FF08F}" type="presParOf" srcId="{DF752638-3A56-470E-BF8E-BB569998AF24}" destId="{64FD12BC-FF70-4C7F-90BE-F2ACBA7E1C63}" srcOrd="1" destOrd="0" presId="urn:microsoft.com/office/officeart/2005/8/layout/chevron1"/>
    <dgm:cxn modelId="{E06C14A5-5B28-49E1-9A3F-C05F9F9306B2}" type="presParOf" srcId="{DF752638-3A56-470E-BF8E-BB569998AF24}" destId="{35EEFAA5-3E78-4A00-A1B4-3C3D1BA932FD}" srcOrd="2" destOrd="0" presId="urn:microsoft.com/office/officeart/2005/8/layout/chevron1"/>
    <dgm:cxn modelId="{D9D16717-BA00-4BA1-9075-0B176544CBBB}" type="presParOf" srcId="{DF752638-3A56-470E-BF8E-BB569998AF24}" destId="{D73CCC96-E3A6-4585-8923-5CFD03CBE3DE}" srcOrd="3" destOrd="0" presId="urn:microsoft.com/office/officeart/2005/8/layout/chevron1"/>
    <dgm:cxn modelId="{DF11F822-91F6-47F4-A5BD-31F2898A32E9}" type="presParOf" srcId="{DF752638-3A56-470E-BF8E-BB569998AF24}" destId="{791DEDA2-4903-4EA9-A5BB-ED4A5EA56E0B}" srcOrd="4" destOrd="0" presId="urn:microsoft.com/office/officeart/2005/8/layout/chevron1"/>
    <dgm:cxn modelId="{E57EE827-4EA2-4527-8743-72ADBB23FEE5}" type="presParOf" srcId="{DF752638-3A56-470E-BF8E-BB569998AF24}" destId="{AC0DA7B9-F099-4970-B7DE-9F97763A33EB}" srcOrd="5" destOrd="0" presId="urn:microsoft.com/office/officeart/2005/8/layout/chevron1"/>
    <dgm:cxn modelId="{2AE1399C-857C-4C49-A15C-F72756E10710}" type="presParOf" srcId="{DF752638-3A56-470E-BF8E-BB569998AF24}" destId="{DC2DBE7E-4B7F-4986-BA1E-B1BAC28EF165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448D8-4D7B-424C-A181-10BA3EB03F6C}">
      <dsp:nvSpPr>
        <dsp:cNvPr id="0" name=""/>
        <dsp:cNvSpPr/>
      </dsp:nvSpPr>
      <dsp:spPr>
        <a:xfrm>
          <a:off x="5352" y="1407255"/>
          <a:ext cx="3115923" cy="1246369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628537" y="1407255"/>
        <a:ext cx="1869554" cy="1246369"/>
      </dsp:txXfrm>
    </dsp:sp>
    <dsp:sp modelId="{35EEFAA5-3E78-4A00-A1B4-3C3D1BA932FD}">
      <dsp:nvSpPr>
        <dsp:cNvPr id="0" name=""/>
        <dsp:cNvSpPr/>
      </dsp:nvSpPr>
      <dsp:spPr>
        <a:xfrm>
          <a:off x="2809683" y="1407255"/>
          <a:ext cx="3115923" cy="1246369"/>
        </a:xfrm>
        <a:prstGeom prst="chevron">
          <a:avLst/>
        </a:prstGeom>
        <a:solidFill>
          <a:schemeClr val="accent2">
            <a:shade val="50000"/>
            <a:hueOff val="58883"/>
            <a:satOff val="-1934"/>
            <a:lumOff val="2247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3432868" y="1407255"/>
        <a:ext cx="1869554" cy="1246369"/>
      </dsp:txXfrm>
    </dsp:sp>
    <dsp:sp modelId="{791DEDA2-4903-4EA9-A5BB-ED4A5EA56E0B}">
      <dsp:nvSpPr>
        <dsp:cNvPr id="0" name=""/>
        <dsp:cNvSpPr/>
      </dsp:nvSpPr>
      <dsp:spPr>
        <a:xfrm>
          <a:off x="5614014" y="1407255"/>
          <a:ext cx="3115923" cy="1246369"/>
        </a:xfrm>
        <a:prstGeom prst="chevron">
          <a:avLst/>
        </a:prstGeom>
        <a:solidFill>
          <a:schemeClr val="accent2">
            <a:shade val="50000"/>
            <a:hueOff val="117765"/>
            <a:satOff val="-3868"/>
            <a:lumOff val="4495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6237199" y="1407255"/>
        <a:ext cx="1869554" cy="1246369"/>
      </dsp:txXfrm>
    </dsp:sp>
    <dsp:sp modelId="{DC2DBE7E-4B7F-4986-BA1E-B1BAC28EF165}">
      <dsp:nvSpPr>
        <dsp:cNvPr id="0" name=""/>
        <dsp:cNvSpPr/>
      </dsp:nvSpPr>
      <dsp:spPr>
        <a:xfrm>
          <a:off x="8418345" y="1407255"/>
          <a:ext cx="3115923" cy="1246369"/>
        </a:xfrm>
        <a:prstGeom prst="chevron">
          <a:avLst/>
        </a:prstGeom>
        <a:solidFill>
          <a:schemeClr val="accent2">
            <a:shade val="50000"/>
            <a:hueOff val="58883"/>
            <a:satOff val="-1934"/>
            <a:lumOff val="2247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9041530" y="1407255"/>
        <a:ext cx="1869554" cy="1246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EFF73-A97A-4D37-9058-763FD8511CB4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8ED80-F0D2-4678-B1B6-2A388029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31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news you're exposed to</a:t>
            </a:r>
          </a:p>
          <a:p>
            <a:r>
              <a:rPr lang="en-US" dirty="0" smtClean="0"/>
              <a:t>accounts you follow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12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JO" dirty="0" smtClean="0"/>
              <a:t>" العلم يبني بيوتاً لا عماد لها، والجهل يهدم بيوت العز والكرم "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72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78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35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seniors will need juniors to implement some code</a:t>
            </a:r>
            <a:r>
              <a:rPr lang="en-US" baseline="0" dirty="0" smtClean="0"/>
              <a:t> … </a:t>
            </a:r>
          </a:p>
          <a:p>
            <a:r>
              <a:rPr lang="en-US" baseline="0" dirty="0" smtClean="0"/>
              <a:t>They need fresh minds to learn new things quickly …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Seniors could design, analyze, architect 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75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white"/>
                </a:solidFill>
              </a:rPr>
              <a:t>I studied other people’s experiences, looked at job postings, spoke to established developers, reviewed online courses, and read articles. Based on those, I created a curriculum for myself focused on efficiency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44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IT AT THE 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7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37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57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“object” is anything that has some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associated with it.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38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Restaurant Abstraction example … Combo 3 -&gt;</a:t>
            </a:r>
            <a:r>
              <a:rPr lang="en-US" baseline="0" dirty="0" smtClean="0"/>
              <a:t> Leads to so many steps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94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06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Read-Only class</a:t>
            </a:r>
          </a:p>
          <a:p>
            <a:r>
              <a:rPr lang="en-US" dirty="0" smtClean="0"/>
              <a:t>Write-Only class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38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 approach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away the logic into the machine. But the first approach forces the user to understand how to make coffee and essentially make their own.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Math.min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(5,6); double power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Math.pow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(2,3);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UBER/CAREEM -&gt; FROM LOCATION + TO LOCATION (SAME FUNCTIONS)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1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Whatsapp</a:t>
            </a:r>
            <a:r>
              <a:rPr lang="en-US" dirty="0" smtClean="0"/>
              <a:t> </a:t>
            </a:r>
            <a:r>
              <a:rPr lang="en-US" dirty="0" err="1" smtClean="0"/>
              <a:t>msg</a:t>
            </a:r>
            <a:r>
              <a:rPr lang="en-US" dirty="0" smtClean="0"/>
              <a:t> -&gt; Photo / Text / Voice</a:t>
            </a:r>
            <a:r>
              <a:rPr lang="en-US" baseline="0" dirty="0" smtClean="0"/>
              <a:t> / Stickers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10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.render (different</a:t>
            </a:r>
            <a:r>
              <a:rPr lang="en-US" baseline="0" dirty="0" smtClean="0"/>
              <a:t> components)</a:t>
            </a:r>
            <a:endParaRPr lang="en-US" dirty="0" smtClean="0"/>
          </a:p>
          <a:p>
            <a:r>
              <a:rPr lang="en-US" dirty="0" smtClean="0"/>
              <a:t>.sound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Whatsapp</a:t>
            </a:r>
            <a:r>
              <a:rPr lang="en-US" dirty="0" smtClean="0"/>
              <a:t> </a:t>
            </a:r>
            <a:r>
              <a:rPr lang="en-US" dirty="0" err="1" smtClean="0"/>
              <a:t>msg</a:t>
            </a:r>
            <a:r>
              <a:rPr lang="en-US" dirty="0" smtClean="0"/>
              <a:t> -&gt; Photo / Text / Voice</a:t>
            </a:r>
            <a:r>
              <a:rPr lang="en-US" baseline="0" dirty="0" smtClean="0"/>
              <a:t> / Stickers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64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Why do we store the milk in the fridge, books on the shelf,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when we go out on a picnic we use a different container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80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Algorithms, How does Facebook send you relevant ads, YouTube suggestions, Google maps shortest path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10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Design Patterns,</a:t>
            </a:r>
            <a:r>
              <a:rPr lang="en-US" baseline="0" dirty="0" smtClean="0"/>
              <a:t> , reusable solution to a commonly occurring problem, It is a description or template for how to solve a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50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Clean code, just like a building, when it grows if the base is not strong it could break down.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801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 tiger’s story in </a:t>
            </a:r>
            <a:r>
              <a:rPr lang="en-US" dirty="0" err="1" smtClean="0"/>
              <a:t>Ghamadan</a:t>
            </a:r>
            <a:r>
              <a:rPr lang="en-US" dirty="0" smtClean="0"/>
              <a:t> … you</a:t>
            </a:r>
            <a:r>
              <a:rPr lang="en-US" baseline="0" dirty="0" smtClean="0"/>
              <a:t> will never forget this moment.</a:t>
            </a:r>
          </a:p>
          <a:p>
            <a:r>
              <a:rPr lang="en-US" dirty="0" smtClean="0"/>
              <a:t>Neurons fire, Emotions crank up, that’s how your brain knows it’s something important don’t forget it. 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Sitting on the sofa, warm blanket, and reading a Facebook post about how </a:t>
            </a:r>
            <a:r>
              <a:rPr lang="en-US" baseline="0" dirty="0" err="1" smtClean="0"/>
              <a:t>Kunafeh</a:t>
            </a:r>
            <a:r>
              <a:rPr lang="en-US" baseline="0" dirty="0" smtClean="0"/>
              <a:t> is made. (Your brain is making a favor by not storing all this info)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Your brain is trying to do a big favor to make sure that any non important content will not clutter up scarce resources.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18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39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606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99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 + 5 = 13 ... Using a calculator back then was amazing</a:t>
            </a:r>
          </a:p>
          <a:p>
            <a:endParaRPr lang="en-US" dirty="0" smtClean="0"/>
          </a:p>
          <a:p>
            <a:r>
              <a:rPr lang="en-US" dirty="0" smtClean="0"/>
              <a:t>Then it improved and solved complex equations, </a:t>
            </a:r>
          </a:p>
          <a:p>
            <a:r>
              <a:rPr lang="en-US" dirty="0" smtClean="0"/>
              <a:t>then it stored some data.</a:t>
            </a:r>
          </a:p>
          <a:p>
            <a:endParaRPr lang="en-US" dirty="0" smtClean="0"/>
          </a:p>
          <a:p>
            <a:r>
              <a:rPr lang="en-US" dirty="0" smtClean="0"/>
              <a:t>Then it manipulated this data.</a:t>
            </a:r>
          </a:p>
          <a:p>
            <a:endParaRPr lang="en-US" dirty="0" smtClean="0"/>
          </a:p>
          <a:p>
            <a:r>
              <a:rPr lang="en-US" dirty="0" smtClean="0"/>
              <a:t>Then the Internet came, communication begun.</a:t>
            </a:r>
          </a:p>
          <a:p>
            <a:endParaRPr lang="en-US" dirty="0" smtClean="0"/>
          </a:p>
          <a:p>
            <a:r>
              <a:rPr lang="en-US" dirty="0" smtClean="0"/>
              <a:t>Large amount of data was generated.</a:t>
            </a:r>
          </a:p>
          <a:p>
            <a:r>
              <a:rPr lang="en-US" dirty="0" smtClean="0"/>
              <a:t>Almost 90% of data in the worlds history was generated in the past 100 years.</a:t>
            </a:r>
          </a:p>
          <a:p>
            <a:endParaRPr lang="en-US" dirty="0" smtClean="0"/>
          </a:p>
          <a:p>
            <a:r>
              <a:rPr lang="en-US" dirty="0" smtClean="0"/>
              <a:t>Lately some concepts such as DS and ML, </a:t>
            </a:r>
          </a:p>
          <a:p>
            <a:r>
              <a:rPr lang="en-US" dirty="0" smtClean="0"/>
              <a:t>computers can now learn, predict, gain experience and much more.</a:t>
            </a:r>
          </a:p>
          <a:p>
            <a:endParaRPr lang="en-US" dirty="0" smtClean="0"/>
          </a:p>
          <a:p>
            <a:r>
              <a:rPr lang="en-US" dirty="0" smtClean="0"/>
              <a:t>In 1997 the computer won a chess game with the world champion</a:t>
            </a:r>
          </a:p>
          <a:p>
            <a:r>
              <a:rPr lang="en-US" dirty="0" smtClean="0"/>
              <a:t>SELF DRIVING CARS. </a:t>
            </a:r>
          </a:p>
          <a:p>
            <a:r>
              <a:rPr lang="en-US" dirty="0" smtClean="0"/>
              <a:t>Today we have Google Now and Siri... </a:t>
            </a:r>
          </a:p>
          <a:p>
            <a:endParaRPr lang="en-US" dirty="0" smtClean="0"/>
          </a:p>
          <a:p>
            <a:r>
              <a:rPr lang="en-US" dirty="0" smtClean="0"/>
              <a:t>WHO IS A ANDROID FAN.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NOW AFTER ALL THIS... BACK TO THE CALCULTOR EXAMPLE</a:t>
            </a:r>
          </a:p>
          <a:p>
            <a:r>
              <a:rPr lang="en-US" dirty="0" smtClean="0"/>
              <a:t>8 + 5 = 13</a:t>
            </a:r>
          </a:p>
          <a:p>
            <a:r>
              <a:rPr lang="en-US" dirty="0" smtClean="0"/>
              <a:t>WE WILL LEARN FROM THE STARTING BLOCK ... NO SHORTCUTS .. NO CHEATING</a:t>
            </a:r>
          </a:p>
          <a:p>
            <a:r>
              <a:rPr lang="en-US" dirty="0" smtClean="0"/>
              <a:t>WE WILL LEARN THE BASICS, THE SYNTAX, HOW TO THINK LIKE A COMPUTER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005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a2b25c6b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a2b25c6b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5604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a2b25c6b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a2b25c6b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9806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a2b25c6b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a2b25c6b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5539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VEDIO GAME METAPHOR (OR DRIVING A CAR)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464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JO" dirty="0" smtClean="0"/>
          </a:p>
          <a:p>
            <a:r>
              <a:rPr lang="ar-JO" dirty="0" smtClean="0"/>
              <a:t>تتعلم الجمع و الطرح بعدين الضرب و القسمة ...</a:t>
            </a:r>
          </a:p>
          <a:p>
            <a:r>
              <a:rPr lang="ar-JO" dirty="0" smtClean="0"/>
              <a:t>بعدين شوي شوي معادلات... المساحة، المحيط ... </a:t>
            </a:r>
          </a:p>
          <a:p>
            <a:r>
              <a:rPr lang="ar-JO" dirty="0" smtClean="0"/>
              <a:t>بعدين تطبيقات و مواضيع اعقد ... </a:t>
            </a:r>
          </a:p>
          <a:p>
            <a:endParaRPr lang="ar-JO" dirty="0" smtClean="0"/>
          </a:p>
          <a:p>
            <a:r>
              <a:rPr lang="ar-JO" dirty="0" smtClean="0"/>
              <a:t>طيب ليش؟ مهو في الة حاسبة ...</a:t>
            </a:r>
          </a:p>
          <a:p>
            <a:r>
              <a:rPr lang="ar-JO" dirty="0" smtClean="0"/>
              <a:t>حتى توسع مجال تفكيرك .. و ما تضل محصور بزاوية ذيقة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25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95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30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70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41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61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8ED80-F0D2-4678-B1B6-2A388029F1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44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8/14/2021</a:t>
            </a:fld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8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8/14/2021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868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8/14/2021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812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10995200" y="5661233"/>
            <a:ext cx="1196800" cy="1196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10995200" y="5661167"/>
            <a:ext cx="1196800" cy="11968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20700" y="3718840"/>
            <a:ext cx="10962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37373"/>
                </a:solidFill>
              </a:rPr>
              <a:pPr/>
              <a:t>‹#›</a:t>
            </a:fld>
            <a:endParaRPr>
              <a:solidFill>
                <a:srgbClr val="7373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808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14600" y="2753800"/>
            <a:ext cx="10962800" cy="1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257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2248000"/>
            <a:ext cx="12192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0" y="2248000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109628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37373"/>
                </a:solidFill>
              </a:rPr>
              <a:pPr/>
              <a:t>‹#›</a:t>
            </a:fld>
            <a:endParaRPr>
              <a:solidFill>
                <a:srgbClr val="7373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608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2248000"/>
            <a:ext cx="12192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0" y="2248000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6259000" y="2558767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37373"/>
                </a:solidFill>
              </a:rPr>
              <a:pPr/>
              <a:t>‹#›</a:t>
            </a:fld>
            <a:endParaRPr>
              <a:solidFill>
                <a:srgbClr val="7373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482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875200"/>
            <a:ext cx="12192000" cy="598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0" y="875133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37373"/>
                </a:solidFill>
              </a:rPr>
              <a:pPr/>
              <a:t>‹#›</a:t>
            </a:fld>
            <a:endParaRPr>
              <a:solidFill>
                <a:srgbClr val="7373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871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4368800" y="33"/>
            <a:ext cx="7823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8" name="Google Shape;38;p7"/>
          <p:cNvSpPr/>
          <p:nvPr/>
        </p:nvSpPr>
        <p:spPr>
          <a:xfrm rot="-5400000">
            <a:off x="1012200" y="3356600"/>
            <a:ext cx="6858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37373"/>
                </a:solidFill>
              </a:rPr>
              <a:pPr/>
              <a:t>‹#›</a:t>
            </a:fld>
            <a:endParaRPr>
              <a:solidFill>
                <a:srgbClr val="7373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8281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653667" y="651000"/>
            <a:ext cx="8302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174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7" name="Google Shape;47;p9"/>
          <p:cNvSpPr/>
          <p:nvPr/>
        </p:nvSpPr>
        <p:spPr>
          <a:xfrm rot="5400000">
            <a:off x="2595233" y="3357000"/>
            <a:ext cx="68572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354000" y="3705956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446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8/14/2021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7818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12192000" cy="62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6163633"/>
            <a:ext cx="12192000" cy="98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76200" y="6262433"/>
            <a:ext cx="11176000" cy="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49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634000" y="1678033"/>
            <a:ext cx="10962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634000" y="4406167"/>
            <a:ext cx="10962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37373"/>
                </a:solidFill>
              </a:rPr>
              <a:pPr/>
              <a:t>‹#›</a:t>
            </a:fld>
            <a:endParaRPr>
              <a:solidFill>
                <a:srgbClr val="7373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395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>
                <a:solidFill>
                  <a:srgbClr val="4285F4"/>
                </a:solidFill>
              </a:rPr>
              <a:pPr/>
              <a:t>8/14/2021</a:t>
            </a:fld>
            <a:endParaRPr lang="en-US" dirty="0">
              <a:solidFill>
                <a:srgbClr val="4285F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285F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srgbClr val="737373"/>
                </a:solidFill>
              </a:rPr>
              <a:pPr/>
              <a:t>‹#›</a:t>
            </a:fld>
            <a:endParaRPr lang="en-US" dirty="0">
              <a:solidFill>
                <a:srgbClr val="7373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7644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8/14/2021</a:t>
            </a:fld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945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8/14/2021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4446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8/14/2021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037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8/14/2021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9273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8/14/2021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2887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8/14/2021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8125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8/14/2021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688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8/14/2021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37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8/14/2021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1369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8/14/2021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267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8/14/2021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8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8/14/2021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389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07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8/14/2021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74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8/14/2021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63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8/14/2021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71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8/14/2021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62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8/14/2021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261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8/14/2021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23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 defTabSz="457200"/>
              <a:t>8/14/2021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02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10962800" cy="3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>
                <a:solidFill>
                  <a:srgbClr val="737373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7373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3502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 defTabSz="457200"/>
              <a:t>8/14/2021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D22F896-40B5-4ADD-8801-0D06FADFA095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87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7.jpeg"/><Relationship Id="rId18" Type="http://schemas.openxmlformats.org/officeDocument/2006/relationships/image" Target="../media/image6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6.jpe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5.jpe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59.jpeg"/><Relationship Id="rId10" Type="http://schemas.openxmlformats.org/officeDocument/2006/relationships/image" Target="../media/image54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53.jpeg"/><Relationship Id="rId14" Type="http://schemas.openxmlformats.org/officeDocument/2006/relationships/image" Target="../media/image58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gi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DF57AF-07F8-41CF-A737-578540AA8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782" y="1244232"/>
            <a:ext cx="8773857" cy="621514"/>
          </a:xfrm>
        </p:spPr>
        <p:txBody>
          <a:bodyPr>
            <a:normAutofit fontScale="90000"/>
          </a:bodyPr>
          <a:lstStyle/>
          <a:p>
            <a:r>
              <a:rPr lang="en-US" dirty="0"/>
              <a:t>Get Smart: With Java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37094ED-D3A4-436B-B9FE-B48AF188E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4553233"/>
            <a:ext cx="8673427" cy="675620"/>
          </a:xfrm>
        </p:spPr>
        <p:txBody>
          <a:bodyPr>
            <a:normAutofit/>
          </a:bodyPr>
          <a:lstStyle/>
          <a:p>
            <a:r>
              <a:rPr lang="en-US" sz="3200" dirty="0"/>
              <a:t>Yaman Omar </a:t>
            </a:r>
            <a:r>
              <a:rPr lang="en-US" sz="3200" dirty="0" err="1" smtClean="0"/>
              <a:t>Alashqar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DCF3AAE-CC23-4C32-9C59-3F09B1CAC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748" y="1976288"/>
            <a:ext cx="2466403" cy="24664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2D58C8B-13BF-41D4-87C8-0EEC77A76D98}"/>
              </a:ext>
            </a:extLst>
          </p:cNvPr>
          <p:cNvSpPr/>
          <p:nvPr/>
        </p:nvSpPr>
        <p:spPr>
          <a:xfrm>
            <a:off x="2389051" y="5800063"/>
            <a:ext cx="7561686" cy="4546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>
              <a:lnSpc>
                <a:spcPct val="107000"/>
              </a:lnSpc>
              <a:spcAft>
                <a:spcPts val="800"/>
              </a:spcAft>
            </a:pPr>
            <a:r>
              <a:rPr lang="en-US" sz="2200" dirty="0" err="1">
                <a:ln w="0"/>
                <a:solidFill>
                  <a:srgbClr val="3494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iner Hand ITC" panose="03070502030502020203" pitchFamily="66" charset="0"/>
                <a:ea typeface="Calibri" panose="020F0502020204030204" pitchFamily="34" charset="0"/>
                <a:cs typeface="Arial" panose="020B0604020202020204" pitchFamily="34" charset="0"/>
              </a:rPr>
              <a:t>System.out.println</a:t>
            </a:r>
            <a:r>
              <a:rPr lang="en-US" sz="2200" dirty="0">
                <a:ln w="0"/>
                <a:solidFill>
                  <a:srgbClr val="3494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iner Hand ITC" panose="03070502030502020203" pitchFamily="66" charset="0"/>
                <a:ea typeface="Calibri" panose="020F0502020204030204" pitchFamily="34" charset="0"/>
                <a:cs typeface="Arial" panose="020B0604020202020204" pitchFamily="34" charset="0"/>
              </a:rPr>
              <a:t>(“WELCOME TO THIS COURSE\n”);</a:t>
            </a:r>
            <a:endParaRPr lang="en-US" sz="1100" dirty="0">
              <a:ln w="0"/>
              <a:solidFill>
                <a:srgbClr val="3494B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iner Hand ITC" panose="03070502030502020203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9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7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91874" y="122535"/>
            <a:ext cx="754052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Agenda (Next 15 Minutes)</a:t>
            </a:r>
            <a:endParaRPr lang="en-US" sz="4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2933" y="2525173"/>
            <a:ext cx="69088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The IT Industry</a:t>
            </a: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College Degree vs Courses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Career Path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Self Introduction (Part 1)</a:t>
            </a:r>
          </a:p>
        </p:txBody>
      </p:sp>
      <p:pic>
        <p:nvPicPr>
          <p:cNvPr id="1026" name="Picture 2" descr="Why you need an agenda for meetings with your principal investiga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/>
          <a:stretch/>
        </p:blipFill>
        <p:spPr bwMode="auto">
          <a:xfrm>
            <a:off x="7599509" y="1608667"/>
            <a:ext cx="4533515" cy="524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6928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38362" y="155918"/>
            <a:ext cx="446083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IT Industry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76" y="1190908"/>
            <a:ext cx="103846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Programming is, quite literally, all around us. 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From </a:t>
            </a:r>
            <a:r>
              <a:rPr lang="en-US" sz="2400" dirty="0">
                <a:solidFill>
                  <a:schemeClr val="bg1"/>
                </a:solidFill>
              </a:rPr>
              <a:t>the take-out we order, to the movies we </a:t>
            </a:r>
            <a:r>
              <a:rPr lang="en-US" sz="2400" dirty="0" smtClean="0">
                <a:solidFill>
                  <a:schemeClr val="bg1"/>
                </a:solidFill>
              </a:rPr>
              <a:t>stream.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</a:t>
            </a:r>
            <a:r>
              <a:rPr lang="en-US" sz="2400" dirty="0" smtClean="0">
                <a:solidFill>
                  <a:schemeClr val="bg1"/>
                </a:solidFill>
              </a:rPr>
              <a:t>ode </a:t>
            </a:r>
            <a:r>
              <a:rPr lang="en-US" sz="2400" dirty="0">
                <a:solidFill>
                  <a:schemeClr val="bg1"/>
                </a:solidFill>
              </a:rPr>
              <a:t>enables everyday actions in our lives. 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Tech </a:t>
            </a:r>
            <a:r>
              <a:rPr lang="en-US" sz="2400" dirty="0">
                <a:solidFill>
                  <a:schemeClr val="bg1"/>
                </a:solidFill>
              </a:rPr>
              <a:t>companies are no longer recognizable as just software companies 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instead</a:t>
            </a:r>
            <a:r>
              <a:rPr lang="en-US" sz="2400" dirty="0">
                <a:solidFill>
                  <a:schemeClr val="bg1"/>
                </a:solidFill>
              </a:rPr>
              <a:t>, they bring food to our door, help us get a taxi, influence outcomes in presidential elections, or act as a personal trainer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52" name="Picture 4" descr="AI and automation to create more jobs opportunities for IT sector | TJinsi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1" y="3916106"/>
            <a:ext cx="4803837" cy="26992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44332597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69507" y="155918"/>
            <a:ext cx="499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IT Industry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9541" y="1935402"/>
            <a:ext cx="106984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programming becomes a larger part of our lives, it’s vital that everyone has an understanding of what programming is and how it can be used. 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Programming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important to our careers, but it also plays a key role in how we participate in politics, how we buy things, and how we stay in touch with one another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ctr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Learning to code is an exciting journey. 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Whether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goal is to build a mobile app, search a database, or program a robot, coding is a skill that will take you far in life</a:t>
            </a:r>
          </a:p>
        </p:txBody>
      </p:sp>
    </p:spTree>
    <p:extLst>
      <p:ext uri="{BB962C8B-B14F-4D97-AF65-F5344CB8AC3E}">
        <p14:creationId xmlns:p14="http://schemas.microsoft.com/office/powerpoint/2010/main" val="402431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9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3392"/>
            <a:ext cx="12192000" cy="23492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" y="15994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-apple-system"/>
              </a:rPr>
              <a:t>Computers can enhance </a:t>
            </a:r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-apple-system"/>
              </a:rPr>
              <a:t>all professions</a:t>
            </a:r>
            <a:endParaRPr lang="en-US" sz="36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0239"/>
            <a:ext cx="121920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-apple-system"/>
              </a:rPr>
              <a:t>As technology continues to advance, every machine will need a </a:t>
            </a:r>
            <a:r>
              <a:rPr lang="en-US" dirty="0" smtClean="0">
                <a:solidFill>
                  <a:srgbClr val="333333"/>
                </a:solidFill>
                <a:latin typeface="-apple-system"/>
              </a:rPr>
              <a:t>program 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that will operate the hardware to function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79175" y="1732845"/>
            <a:ext cx="7986215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</a:rPr>
              <a:t>FORBES: Is </a:t>
            </a:r>
            <a:r>
              <a:rPr lang="en-US" sz="1400" dirty="0">
                <a:solidFill>
                  <a:prstClr val="black"/>
                </a:solidFill>
              </a:rPr>
              <a:t>AI Going To Be A Jobs Killer? New Reports About The Future Of </a:t>
            </a:r>
            <a:r>
              <a:rPr lang="en-US" sz="1400" dirty="0" smtClean="0">
                <a:solidFill>
                  <a:prstClr val="black"/>
                </a:solidFill>
              </a:rPr>
              <a:t>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</a:rPr>
              <a:t>FORBES: </a:t>
            </a:r>
            <a:r>
              <a:rPr lang="en-US" sz="1400" b="1" dirty="0">
                <a:solidFill>
                  <a:prstClr val="black"/>
                </a:solidFill>
              </a:rPr>
              <a:t>The Alleged Threat Of AI Taking Away Human Jobs Is Not What We Think It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</a:rPr>
              <a:t>BUILTIN: </a:t>
            </a:r>
            <a:r>
              <a:rPr lang="en-US" sz="1400" b="1" cap="all" dirty="0">
                <a:solidFill>
                  <a:prstClr val="black"/>
                </a:solidFill>
              </a:rPr>
              <a:t>AI AND ITS IMPACT ON THE FUTURE OF </a:t>
            </a:r>
            <a:r>
              <a:rPr lang="en-US" sz="1400" b="1" cap="all" dirty="0" smtClean="0">
                <a:solidFill>
                  <a:prstClr val="black"/>
                </a:solidFill>
              </a:rPr>
              <a:t>JOBS</a:t>
            </a:r>
            <a:endParaRPr lang="en-US" sz="1400" b="1" cap="all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2908154"/>
            <a:ext cx="6096000" cy="9233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 smtClean="0">
                <a:solidFill>
                  <a:srgbClr val="04003F"/>
                </a:solidFill>
                <a:latin typeface="Gotham Cond SSm A"/>
              </a:rPr>
              <a:t>“ Artificial </a:t>
            </a:r>
            <a:r>
              <a:rPr lang="en-US" dirty="0">
                <a:solidFill>
                  <a:srgbClr val="04003F"/>
                </a:solidFill>
                <a:latin typeface="Gotham Cond SSm A"/>
              </a:rPr>
              <a:t>intelligence is poised to eliminate millions of current jobs and create millions of new ones </a:t>
            </a:r>
            <a:r>
              <a:rPr lang="en-US" dirty="0" smtClean="0">
                <a:solidFill>
                  <a:srgbClr val="04003F"/>
                </a:solidFill>
                <a:latin typeface="Gotham Cond SSm A"/>
              </a:rPr>
              <a:t>—</a:t>
            </a:r>
          </a:p>
          <a:p>
            <a:r>
              <a:rPr lang="en-US" dirty="0">
                <a:solidFill>
                  <a:srgbClr val="04003F"/>
                </a:solidFill>
                <a:latin typeface="Gotham Cond SSm A"/>
              </a:rPr>
              <a:t> </a:t>
            </a:r>
            <a:r>
              <a:rPr lang="en-US" dirty="0" smtClean="0">
                <a:solidFill>
                  <a:srgbClr val="04003F"/>
                </a:solidFill>
                <a:latin typeface="Gotham Cond SSm A"/>
              </a:rPr>
              <a:t>                      </a:t>
            </a:r>
            <a:r>
              <a:rPr lang="en-US" dirty="0">
                <a:solidFill>
                  <a:srgbClr val="04003F"/>
                </a:solidFill>
                <a:latin typeface="Gotham Cond SSm A"/>
              </a:rPr>
              <a:t>some of which haven't been invented yet</a:t>
            </a:r>
            <a:r>
              <a:rPr lang="en-US" dirty="0" smtClean="0">
                <a:solidFill>
                  <a:srgbClr val="04003F"/>
                </a:solidFill>
                <a:latin typeface="Gotham Cond SSm A"/>
              </a:rPr>
              <a:t>.”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5078"/>
          <a:stretch/>
        </p:blipFill>
        <p:spPr>
          <a:xfrm>
            <a:off x="2279175" y="4623687"/>
            <a:ext cx="8158056" cy="22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34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69507" y="155918"/>
            <a:ext cx="499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IT Industry</a:t>
            </a:r>
          </a:p>
        </p:txBody>
      </p:sp>
      <p:pic>
        <p:nvPicPr>
          <p:cNvPr id="2050" name="Picture 2" descr="Ace of Spades HQ | Parsley, Cilantro, Culinary herb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"/>
          <a:stretch/>
        </p:blipFill>
        <p:spPr bwMode="auto">
          <a:xfrm>
            <a:off x="6221267" y="2407920"/>
            <a:ext cx="5104765" cy="306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4747" y="2880282"/>
            <a:ext cx="4495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computer_science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#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software_engineering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data_science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cyber_security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#CIS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81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20255" y="155918"/>
            <a:ext cx="60805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Computer Science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5974" y="2529044"/>
            <a:ext cx="644504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100" dirty="0" smtClean="0"/>
              <a:t>Emphasizes </a:t>
            </a:r>
            <a:r>
              <a:rPr lang="en-US" sz="2100" dirty="0"/>
              <a:t>the theoretical side of computer software </a:t>
            </a:r>
            <a:r>
              <a:rPr lang="en-US" sz="2100" dirty="0" smtClean="0"/>
              <a:t>and hardware.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100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100" dirty="0"/>
              <a:t>D</a:t>
            </a:r>
            <a:r>
              <a:rPr lang="en-US" sz="2100" dirty="0" smtClean="0"/>
              <a:t>evelop </a:t>
            </a:r>
            <a:r>
              <a:rPr lang="en-US" sz="2100" dirty="0"/>
              <a:t>effective, </a:t>
            </a:r>
            <a:r>
              <a:rPr lang="en-US" sz="2100" dirty="0" smtClean="0"/>
              <a:t>reliable software.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100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100" dirty="0"/>
              <a:t>The broad nature of computer science allows learners to choose from many specializations and career paths, including those related to mobile computing, artificial intelligence, data analytics, and cloud computing</a:t>
            </a:r>
            <a:r>
              <a:rPr lang="en-US" sz="2100" dirty="0" smtClean="0"/>
              <a:t>.</a:t>
            </a:r>
          </a:p>
        </p:txBody>
      </p:sp>
      <p:pic>
        <p:nvPicPr>
          <p:cNvPr id="1026" name="Picture 2" descr="Is Computer Science the Same as Programming? - Computer Science Degree Hu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246" y="2529044"/>
            <a:ext cx="5011475" cy="334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52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66192" y="155918"/>
            <a:ext cx="72051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engineering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2362" y="2453353"/>
            <a:ext cx="60816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Applies </a:t>
            </a:r>
            <a:r>
              <a:rPr lang="en-US" sz="2000" dirty="0"/>
              <a:t>the standards and principles of engineering to design, develop, maintain, test and evaluate computer </a:t>
            </a:r>
            <a:r>
              <a:rPr lang="en-US" sz="2000" dirty="0" smtClean="0"/>
              <a:t>software.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Software engineers may also be the programmers who test and perform quality assurance checks on new and developing software to ensure its efficacy and efficiency in its real-world </a:t>
            </a:r>
            <a:r>
              <a:rPr lang="en-US" sz="2000" dirty="0" smtClean="0"/>
              <a:t>application</a:t>
            </a:r>
          </a:p>
        </p:txBody>
      </p:sp>
      <p:pic>
        <p:nvPicPr>
          <p:cNvPr id="2050" name="Picture 2" descr="Software engineer vs Software developer | Holberton 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568" y="2453353"/>
            <a:ext cx="4650904" cy="31006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3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6820" y="155918"/>
            <a:ext cx="10343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Computer Information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7556" y="1373828"/>
            <a:ext cx="109824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They </a:t>
            </a:r>
            <a:r>
              <a:rPr lang="en-US" sz="2000" dirty="0"/>
              <a:t>use their programming and design expertise to integrate and maintain technologies, while employing project and administration management skills as they oversee each component of a project. </a:t>
            </a:r>
            <a:endParaRPr lang="en-US" sz="2000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They </a:t>
            </a:r>
            <a:r>
              <a:rPr lang="en-US" sz="2000" dirty="0"/>
              <a:t>primarily focus on how technologies operate within a business environment, choosing the most effective option based on their organization's needs.</a:t>
            </a:r>
            <a:endParaRPr lang="en-US" sz="2000" dirty="0" smtClean="0"/>
          </a:p>
        </p:txBody>
      </p:sp>
      <p:pic>
        <p:nvPicPr>
          <p:cNvPr id="4098" name="Picture 2" descr="Computer Science, Information Systems &amp;amp; IT - Which Degree is for You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034" y="3607400"/>
            <a:ext cx="6350383" cy="28686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327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24604" y="155918"/>
            <a:ext cx="42883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2718" y="2891282"/>
            <a:ext cx="63904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Combines </a:t>
            </a:r>
            <a:r>
              <a:rPr lang="en-US" sz="2000" dirty="0"/>
              <a:t>theory and practice, based on three main disciplines, Computer Science, Statistics and Mathematics, and real world application domains</a:t>
            </a:r>
            <a:r>
              <a:rPr lang="en-US" sz="20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Acquiring</a:t>
            </a:r>
            <a:r>
              <a:rPr lang="en-US" sz="2000" dirty="0"/>
              <a:t>, managing, analyzing and extracting insight from </a:t>
            </a:r>
            <a:r>
              <a:rPr lang="en-US" sz="2000" dirty="0" smtClean="0"/>
              <a:t>data</a:t>
            </a:r>
          </a:p>
        </p:txBody>
      </p:sp>
      <p:pic>
        <p:nvPicPr>
          <p:cNvPr id="5122" name="Picture 2" descr="MSc Data Science | University of South Wal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7" r="2986"/>
          <a:stretch/>
        </p:blipFill>
        <p:spPr bwMode="auto">
          <a:xfrm>
            <a:off x="7331799" y="2538688"/>
            <a:ext cx="4355878" cy="32262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49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22902" y="155918"/>
            <a:ext cx="68917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Artificial Intelligence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2913" y="2920646"/>
            <a:ext cx="56053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Develop AI applications</a:t>
            </a:r>
            <a:r>
              <a:rPr lang="en-US" sz="2000" dirty="0"/>
              <a:t>, such as speech recognition, facial recognition, </a:t>
            </a:r>
            <a:r>
              <a:rPr lang="en-US" sz="2000" dirty="0" smtClean="0"/>
              <a:t>and computer vision.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Areas </a:t>
            </a:r>
            <a:r>
              <a:rPr lang="en-US" sz="2000" dirty="0"/>
              <a:t>of study may include data mining, advanced mathematics, engineering, and robotics</a:t>
            </a:r>
          </a:p>
        </p:txBody>
      </p:sp>
      <p:pic>
        <p:nvPicPr>
          <p:cNvPr id="3078" name="Picture 6" descr="Artificial Intelligence and Why I Think Turing was Wrong | Techie Thing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6" r="18659"/>
          <a:stretch/>
        </p:blipFill>
        <p:spPr bwMode="auto">
          <a:xfrm>
            <a:off x="6992686" y="2106131"/>
            <a:ext cx="4719483" cy="38757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32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bismillah in arab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0" b="40537"/>
          <a:stretch/>
        </p:blipFill>
        <p:spPr bwMode="auto">
          <a:xfrm>
            <a:off x="2712510" y="2575775"/>
            <a:ext cx="6869371" cy="144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23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80620" y="233811"/>
            <a:ext cx="91291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College Degree vs Courses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4267" y="1820333"/>
            <a:ext cx="904409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Filling  The </a:t>
            </a:r>
            <a:r>
              <a:rPr lang="en-US" sz="3200" dirty="0"/>
              <a:t>G</a:t>
            </a:r>
            <a:r>
              <a:rPr lang="en-US" sz="3200" dirty="0" smtClean="0"/>
              <a:t>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Connecting The Dots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Intellectual maturity 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</a:t>
            </a:r>
            <a:r>
              <a:rPr lang="en-US" sz="3200" dirty="0" smtClean="0"/>
              <a:t>epth </a:t>
            </a:r>
            <a:r>
              <a:rPr lang="en-US" sz="3200" dirty="0"/>
              <a:t>required for </a:t>
            </a:r>
            <a:r>
              <a:rPr lang="en-US" sz="3200" dirty="0" smtClean="0"/>
              <a:t>stability/development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Time Commitment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Curriculum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Certificate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Job Opportunities</a:t>
            </a:r>
          </a:p>
        </p:txBody>
      </p:sp>
    </p:spTree>
    <p:extLst>
      <p:ext uri="{BB962C8B-B14F-4D97-AF65-F5344CB8AC3E}">
        <p14:creationId xmlns:p14="http://schemas.microsoft.com/office/powerpoint/2010/main" val="3715594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987" y="259396"/>
            <a:ext cx="1181345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dirty="0"/>
              <a:t>When choosing a new career path here are some good must-haves and nice to-haves:</a:t>
            </a:r>
          </a:p>
        </p:txBody>
      </p:sp>
      <p:sp>
        <p:nvSpPr>
          <p:cNvPr id="3" name="Rectangle 2"/>
          <p:cNvSpPr/>
          <p:nvPr/>
        </p:nvSpPr>
        <p:spPr>
          <a:xfrm>
            <a:off x="2954523" y="1237363"/>
            <a:ext cx="628295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100" dirty="0" smtClean="0"/>
              <a:t>It </a:t>
            </a:r>
            <a:r>
              <a:rPr lang="en-US" sz="2100" dirty="0"/>
              <a:t>must be relevant for the next 10+ years. </a:t>
            </a:r>
            <a:endParaRPr lang="en-US" sz="21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1" y="5819537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This skill should be valued many years in the future guaranteeing your job security.</a:t>
            </a:r>
          </a:p>
        </p:txBody>
      </p:sp>
      <p:pic>
        <p:nvPicPr>
          <p:cNvPr id="6148" name="Picture 4" descr="How to Change the World for the Better or Our Utopian Future with  Blockchain | by Igor Izraylevych | Predict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524" y="1969119"/>
            <a:ext cx="6282950" cy="35341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28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0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8424" y="259396"/>
            <a:ext cx="107220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When choosing a new career path here are some good must-haves and nice to-haves:</a:t>
            </a:r>
          </a:p>
        </p:txBody>
      </p:sp>
      <p:sp>
        <p:nvSpPr>
          <p:cNvPr id="3" name="Rectangle 2"/>
          <p:cNvSpPr/>
          <p:nvPr/>
        </p:nvSpPr>
        <p:spPr>
          <a:xfrm>
            <a:off x="2005778" y="1913183"/>
            <a:ext cx="862780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 smtClean="0"/>
              <a:t>2</a:t>
            </a:r>
            <a:r>
              <a:rPr lang="en-US" sz="2100" dirty="0"/>
              <a:t>. Demand for people with this skill must be higher than the supply. </a:t>
            </a:r>
            <a:endParaRPr lang="en-US" sz="2100" dirty="0" smtClean="0"/>
          </a:p>
        </p:txBody>
      </p:sp>
      <p:pic>
        <p:nvPicPr>
          <p:cNvPr id="6146" name="Picture 2" descr="Introduction to Supply and Demand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" t="5029" r="21083" b="18034"/>
          <a:stretch/>
        </p:blipFill>
        <p:spPr bwMode="auto">
          <a:xfrm>
            <a:off x="3864075" y="2992422"/>
            <a:ext cx="4911212" cy="2762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3716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2019: Global Internet Use Accelerates - We Are Soc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304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7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2E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8424" y="259396"/>
            <a:ext cx="107220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When choosing a new career path here are some good must-haves and nice to-haves:</a:t>
            </a:r>
          </a:p>
        </p:txBody>
      </p:sp>
      <p:sp>
        <p:nvSpPr>
          <p:cNvPr id="3" name="Rectangle 2"/>
          <p:cNvSpPr/>
          <p:nvPr/>
        </p:nvSpPr>
        <p:spPr>
          <a:xfrm>
            <a:off x="2138515" y="1400866"/>
            <a:ext cx="830334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 smtClean="0"/>
              <a:t>3</a:t>
            </a:r>
            <a:r>
              <a:rPr lang="en-US" sz="2100" dirty="0"/>
              <a:t>. H</a:t>
            </a:r>
            <a:r>
              <a:rPr lang="en-US" sz="2100" dirty="0" smtClean="0"/>
              <a:t>igh </a:t>
            </a:r>
            <a:r>
              <a:rPr lang="en-US" sz="2100" dirty="0"/>
              <a:t>salary regardless of your number of years in the industry</a:t>
            </a:r>
            <a:r>
              <a:rPr lang="en-US" sz="2100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678423" y="5863783"/>
            <a:ext cx="10722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You don’t want to spend many years climbing the corporate ladder until you make a decent living.</a:t>
            </a:r>
          </a:p>
        </p:txBody>
      </p:sp>
      <p:pic>
        <p:nvPicPr>
          <p:cNvPr id="8194" name="Picture 2" descr="5 high-paying tech jobs that don&amp;#39;t require a college degree | TechG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73" y="2032745"/>
            <a:ext cx="5120766" cy="287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42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2025119"/>
            <a:ext cx="4789074" cy="156966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rgbClr val="58B6C0"/>
                  </a:solidFill>
                  <a:prstDash val="solid"/>
                </a:ln>
                <a:solidFill>
                  <a:srgbClr val="58B6C0">
                    <a:lumMod val="40000"/>
                    <a:lumOff val="60000"/>
                  </a:srgbClr>
                </a:solidFill>
              </a:rPr>
              <a:t>Software Developers </a:t>
            </a:r>
            <a:r>
              <a:rPr lang="en-US" sz="3200" b="1" dirty="0" smtClean="0">
                <a:ln w="22225">
                  <a:solidFill>
                    <a:srgbClr val="58B6C0"/>
                  </a:solidFill>
                  <a:prstDash val="solid"/>
                </a:ln>
                <a:solidFill>
                  <a:srgbClr val="58B6C0">
                    <a:lumMod val="40000"/>
                    <a:lumOff val="60000"/>
                  </a:srgbClr>
                </a:solidFill>
              </a:rPr>
              <a:t>earn </a:t>
            </a:r>
            <a:r>
              <a:rPr lang="en-US" sz="3200" b="1" dirty="0">
                <a:ln w="22225">
                  <a:solidFill>
                    <a:srgbClr val="58B6C0"/>
                  </a:solidFill>
                  <a:prstDash val="solid"/>
                </a:ln>
                <a:solidFill>
                  <a:srgbClr val="58B6C0">
                    <a:lumMod val="40000"/>
                    <a:lumOff val="60000"/>
                  </a:srgbClr>
                </a:solidFill>
              </a:rPr>
              <a:t>an average salary of $</a:t>
            </a:r>
            <a:r>
              <a:rPr lang="en-US" sz="3200" b="1" dirty="0" smtClean="0">
                <a:ln w="22225">
                  <a:solidFill>
                    <a:srgbClr val="58B6C0"/>
                  </a:solidFill>
                  <a:prstDash val="solid"/>
                </a:ln>
                <a:solidFill>
                  <a:srgbClr val="58B6C0">
                    <a:lumMod val="40000"/>
                    <a:lumOff val="60000"/>
                  </a:srgbClr>
                </a:solidFill>
              </a:rPr>
              <a:t>108,080 PER YEAR</a:t>
            </a:r>
            <a:endParaRPr lang="en-US" sz="3200" b="1" dirty="0">
              <a:ln w="22225">
                <a:solidFill>
                  <a:srgbClr val="58B6C0"/>
                </a:solidFill>
                <a:prstDash val="solid"/>
              </a:ln>
              <a:solidFill>
                <a:srgbClr val="58B6C0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3896813"/>
            <a:ext cx="4789074" cy="156966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22225">
                  <a:solidFill>
                    <a:srgbClr val="58B6C0"/>
                  </a:solidFill>
                  <a:prstDash val="solid"/>
                </a:ln>
                <a:solidFill>
                  <a:srgbClr val="58B6C0">
                    <a:lumMod val="40000"/>
                    <a:lumOff val="60000"/>
                  </a:srgbClr>
                </a:solidFill>
              </a:rPr>
              <a:t>Average </a:t>
            </a:r>
            <a:r>
              <a:rPr lang="en-US" sz="3200" b="1" dirty="0">
                <a:ln w="22225">
                  <a:solidFill>
                    <a:srgbClr val="58B6C0"/>
                  </a:solidFill>
                  <a:prstDash val="solid"/>
                </a:ln>
                <a:solidFill>
                  <a:srgbClr val="58B6C0">
                    <a:lumMod val="40000"/>
                    <a:lumOff val="60000"/>
                  </a:srgbClr>
                </a:solidFill>
              </a:rPr>
              <a:t>freelance </a:t>
            </a:r>
            <a:r>
              <a:rPr lang="en-US" sz="3200" b="1" dirty="0" smtClean="0">
                <a:ln w="22225">
                  <a:solidFill>
                    <a:srgbClr val="58B6C0"/>
                  </a:solidFill>
                  <a:prstDash val="solid"/>
                </a:ln>
                <a:solidFill>
                  <a:srgbClr val="58B6C0">
                    <a:lumMod val="40000"/>
                    <a:lumOff val="60000"/>
                  </a:srgbClr>
                </a:solidFill>
              </a:rPr>
              <a:t>developer salary </a:t>
            </a:r>
            <a:r>
              <a:rPr lang="en-US" sz="3200" b="1" dirty="0">
                <a:ln w="22225">
                  <a:solidFill>
                    <a:srgbClr val="58B6C0"/>
                  </a:solidFill>
                  <a:prstDash val="solid"/>
                </a:ln>
                <a:solidFill>
                  <a:srgbClr val="58B6C0">
                    <a:lumMod val="40000"/>
                    <a:lumOff val="60000"/>
                  </a:srgbClr>
                </a:solidFill>
              </a:rPr>
              <a:t>is $</a:t>
            </a:r>
            <a:r>
              <a:rPr lang="en-US" sz="3200" b="1" dirty="0" smtClean="0">
                <a:ln w="22225">
                  <a:solidFill>
                    <a:srgbClr val="58B6C0"/>
                  </a:solidFill>
                  <a:prstDash val="solid"/>
                </a:ln>
                <a:solidFill>
                  <a:srgbClr val="58B6C0">
                    <a:lumMod val="40000"/>
                    <a:lumOff val="60000"/>
                  </a:srgbClr>
                </a:solidFill>
              </a:rPr>
              <a:t>2,538 PER WEEK</a:t>
            </a:r>
            <a:endParaRPr lang="en-US" sz="3200" b="1" dirty="0">
              <a:ln w="22225">
                <a:solidFill>
                  <a:srgbClr val="58B6C0"/>
                </a:solidFill>
                <a:prstDash val="solid"/>
              </a:ln>
              <a:solidFill>
                <a:srgbClr val="58B6C0">
                  <a:lumMod val="40000"/>
                  <a:lumOff val="60000"/>
                </a:srgb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70074" y="132695"/>
            <a:ext cx="18975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India to see a 6.4% average salary increase in 2021: Survey - The Economic  Tim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8" b="10519"/>
          <a:stretch/>
        </p:blipFill>
        <p:spPr bwMode="auto">
          <a:xfrm>
            <a:off x="6025419" y="2025119"/>
            <a:ext cx="5392969" cy="3441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8424" y="259396"/>
            <a:ext cx="107220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When choosing a new career path here are some good must-haves and nice to-haves:</a:t>
            </a:r>
          </a:p>
        </p:txBody>
      </p:sp>
      <p:sp>
        <p:nvSpPr>
          <p:cNvPr id="3" name="Rectangle 2"/>
          <p:cNvSpPr/>
          <p:nvPr/>
        </p:nvSpPr>
        <p:spPr>
          <a:xfrm>
            <a:off x="3170902" y="1125847"/>
            <a:ext cx="60615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 smtClean="0"/>
              <a:t>4</a:t>
            </a:r>
            <a:r>
              <a:rPr lang="en-US" sz="2100" dirty="0"/>
              <a:t>. Ability to catch up to the top performers in the industry in the shortest amount of time. </a:t>
            </a:r>
            <a:endParaRPr lang="en-US" sz="21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1145455" y="5511924"/>
            <a:ext cx="102550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Can little experience still get you employed? </a:t>
            </a:r>
            <a:endParaRPr lang="en-US" dirty="0" smtClean="0"/>
          </a:p>
          <a:p>
            <a:pPr algn="ctr"/>
            <a:r>
              <a:rPr lang="en-US" dirty="0" smtClean="0"/>
              <a:t>And </a:t>
            </a:r>
            <a:r>
              <a:rPr lang="en-US" dirty="0"/>
              <a:t>can you close the gap as fast as possible to be considered a senior or an expert in the field?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547" y="2204820"/>
            <a:ext cx="6430293" cy="2966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825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24" y="265471"/>
            <a:ext cx="5996006" cy="6312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96003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8424" y="259396"/>
            <a:ext cx="107220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When choosing a new career path here are some good must-haves and nice to-haves:</a:t>
            </a:r>
          </a:p>
        </p:txBody>
      </p:sp>
      <p:sp>
        <p:nvSpPr>
          <p:cNvPr id="3" name="Rectangle 2"/>
          <p:cNvSpPr/>
          <p:nvPr/>
        </p:nvSpPr>
        <p:spPr>
          <a:xfrm>
            <a:off x="3510115" y="1266860"/>
            <a:ext cx="553064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00" dirty="0"/>
              <a:t>5. Have fun. This is the most important one.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724335" y="6019940"/>
            <a:ext cx="7093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Can you see yourself doing this 40 hours a week for a long time?</a:t>
            </a:r>
          </a:p>
        </p:txBody>
      </p:sp>
      <p:pic>
        <p:nvPicPr>
          <p:cNvPr id="10242" name="Picture 2" descr="Yes BUT are you having FUN? – Sam Makhou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9" b="14416"/>
          <a:stretch/>
        </p:blipFill>
        <p:spPr bwMode="auto">
          <a:xfrm>
            <a:off x="2307504" y="1944171"/>
            <a:ext cx="7927635" cy="35422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62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0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4559" y="122535"/>
            <a:ext cx="481516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Self Introduction</a:t>
            </a:r>
            <a:endParaRPr lang="en-US" sz="48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983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9936" y="1918022"/>
            <a:ext cx="111055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One question Jeff Bezos is often </a:t>
            </a:r>
            <a:r>
              <a:rPr lang="en-US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asked</a:t>
            </a:r>
          </a:p>
          <a:p>
            <a:pPr algn="ctr"/>
            <a:r>
              <a:rPr lang="en-US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is </a:t>
            </a:r>
            <a:r>
              <a:rPr lang="en-US" sz="3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one we all need to ask ourselves,</a:t>
            </a:r>
            <a:endParaRPr lang="en-US" sz="3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  <a:p>
            <a:pPr algn="ctr"/>
            <a:r>
              <a:rPr lang="en-US" sz="3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“What’s going to change in the next 10 years?”</a:t>
            </a:r>
            <a:endParaRPr lang="en-US" sz="3500" b="1" i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11266" name="Picture 2" descr="Jeff Bezos Himself Was Reportedly Behind Amazon&amp;#39;s Weirdly Aggressive Tweets  | Vanity Fai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77"/>
          <a:stretch/>
        </p:blipFill>
        <p:spPr bwMode="auto">
          <a:xfrm>
            <a:off x="277496" y="3672348"/>
            <a:ext cx="3428595" cy="318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8894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7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91874" y="122535"/>
            <a:ext cx="754052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Agenda (Next 15 Minutes)</a:t>
            </a:r>
            <a:endParaRPr lang="en-US" sz="48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9133" y="2814733"/>
            <a:ext cx="69088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prstClr val="white"/>
                </a:solidFill>
              </a:rPr>
              <a:t>What is this course all about?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prstClr val="white"/>
                </a:solidFill>
              </a:rPr>
              <a:t>Approach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prstClr val="white"/>
                </a:solidFill>
              </a:rPr>
              <a:t>Learn Java? </a:t>
            </a:r>
            <a:r>
              <a:rPr lang="en-US" sz="3600" dirty="0" err="1">
                <a:solidFill>
                  <a:prstClr val="white"/>
                </a:solidFill>
              </a:rPr>
              <a:t>Kotlin</a:t>
            </a:r>
            <a:r>
              <a:rPr lang="en-US" sz="3600" dirty="0">
                <a:solidFill>
                  <a:prstClr val="white"/>
                </a:solidFill>
              </a:rPr>
              <a:t>? Python</a:t>
            </a:r>
            <a:r>
              <a:rPr lang="en-US" sz="3600" dirty="0" smtClean="0">
                <a:solidFill>
                  <a:prstClr val="white"/>
                </a:solidFill>
              </a:rPr>
              <a:t>?</a:t>
            </a:r>
          </a:p>
        </p:txBody>
      </p:sp>
      <p:pic>
        <p:nvPicPr>
          <p:cNvPr id="1026" name="Picture 2" descr="Why you need an agenda for meetings with your principal investiga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/>
          <a:stretch/>
        </p:blipFill>
        <p:spPr bwMode="auto">
          <a:xfrm>
            <a:off x="7599509" y="1608667"/>
            <a:ext cx="4533515" cy="524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8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gitizing Products for Sustainability's Sak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7" b="6238"/>
          <a:stretch/>
        </p:blipFill>
        <p:spPr bwMode="auto">
          <a:xfrm>
            <a:off x="6265" y="0"/>
            <a:ext cx="12172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65" y="1936228"/>
            <a:ext cx="1218573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IT’S TIME TO DIGITIZE YOUR IDEAS</a:t>
            </a:r>
            <a:endParaRPr lang="en-US" sz="5000" b="1" dirty="0">
              <a:ln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2016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59766" y="45720"/>
            <a:ext cx="799129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 OUTLINE</a:t>
            </a:r>
            <a:endParaRPr lang="en-US" sz="6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8500" r="28625"/>
          <a:stretch/>
        </p:blipFill>
        <p:spPr>
          <a:xfrm>
            <a:off x="377980" y="1569518"/>
            <a:ext cx="3498398" cy="45874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8875" r="28375"/>
          <a:stretch/>
        </p:blipFill>
        <p:spPr>
          <a:xfrm>
            <a:off x="4243762" y="1571576"/>
            <a:ext cx="3498399" cy="46009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2620"/>
          <a:stretch/>
        </p:blipFill>
        <p:spPr>
          <a:xfrm>
            <a:off x="8109544" y="1555709"/>
            <a:ext cx="3664407" cy="46317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5942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6282" y="1478280"/>
            <a:ext cx="1110996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 smtClean="0"/>
              <a:t>Program/Software/Application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 smtClean="0"/>
              <a:t>What </a:t>
            </a:r>
            <a:r>
              <a:rPr lang="en-US" sz="2800" dirty="0"/>
              <a:t>is a program?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Program vs </a:t>
            </a:r>
            <a:r>
              <a:rPr lang="en-US" sz="2800" dirty="0" smtClean="0"/>
              <a:t>software/application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Why do you need to know how to program</a:t>
            </a:r>
            <a:r>
              <a:rPr lang="en-US" sz="2800" dirty="0" smtClean="0"/>
              <a:t>?</a:t>
            </a:r>
          </a:p>
          <a:p>
            <a:pPr lvl="1">
              <a:spcBef>
                <a:spcPts val="600"/>
              </a:spcBef>
            </a:pPr>
            <a:endParaRPr lang="en-US" sz="28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P</a:t>
            </a:r>
            <a:r>
              <a:rPr lang="en-US" sz="2800" dirty="0" smtClean="0"/>
              <a:t>rogramming languages</a:t>
            </a:r>
            <a:endParaRPr lang="en-US" sz="2800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What is a programming language?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Human Language vs Programming </a:t>
            </a:r>
            <a:r>
              <a:rPr lang="en-US" sz="2800" dirty="0" smtClean="0"/>
              <a:t>language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 smtClean="0"/>
              <a:t>What is Java? Why Java?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812095" y="181094"/>
            <a:ext cx="49183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 OUTLINE</a:t>
            </a:r>
          </a:p>
        </p:txBody>
      </p:sp>
    </p:spTree>
    <p:extLst>
      <p:ext uri="{BB962C8B-B14F-4D97-AF65-F5344CB8AC3E}">
        <p14:creationId xmlns:p14="http://schemas.microsoft.com/office/powerpoint/2010/main" val="293681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6282" y="1346896"/>
            <a:ext cx="1110996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Basics </a:t>
            </a:r>
            <a:r>
              <a:rPr lang="en-US" sz="2800" dirty="0" smtClean="0"/>
              <a:t>of programming</a:t>
            </a:r>
            <a:endParaRPr lang="en-US" sz="2800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Input -&gt; Process -&gt; </a:t>
            </a:r>
            <a:r>
              <a:rPr lang="en-US" sz="2800" dirty="0" smtClean="0"/>
              <a:t>Output</a:t>
            </a:r>
            <a:endParaRPr lang="en-US" sz="2800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Memory Concepts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Decisions and Repetition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2095" y="181094"/>
            <a:ext cx="49183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 OUTLINE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9783" b="4426"/>
          <a:stretch/>
        </p:blipFill>
        <p:spPr>
          <a:xfrm>
            <a:off x="1690596" y="3954765"/>
            <a:ext cx="9161331" cy="24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264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6282" y="1645920"/>
            <a:ext cx="1110996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 smtClean="0"/>
              <a:t>OOP (Part 1)</a:t>
            </a:r>
            <a:endParaRPr lang="en-US" sz="2800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Objects / Class / Constructor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 smtClean="0"/>
              <a:t>Methods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812095" y="181094"/>
            <a:ext cx="49183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 OUTLINE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46" y="3766764"/>
            <a:ext cx="6913216" cy="2717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4" name="Picture 2" descr="Java67: OOP Concept Tutorial in Java - Object Oriented Programm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3941743"/>
            <a:ext cx="4384476" cy="236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8597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6282" y="1645920"/>
            <a:ext cx="1110996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 smtClean="0"/>
              <a:t>OOP (Part 2)</a:t>
            </a:r>
            <a:endParaRPr lang="en-US" sz="2800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 smtClean="0"/>
              <a:t>Four Pillars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812095" y="181094"/>
            <a:ext cx="49183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 OUTLINE</a:t>
            </a:r>
          </a:p>
        </p:txBody>
      </p:sp>
      <p:pic>
        <p:nvPicPr>
          <p:cNvPr id="9218" name="Picture 2" descr="The Four Pillars of Object Oriented Programming - DEV Commun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5" b="17215"/>
          <a:stretch/>
        </p:blipFill>
        <p:spPr bwMode="auto">
          <a:xfrm>
            <a:off x="4559937" y="3726961"/>
            <a:ext cx="7266305" cy="247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2" y="3015390"/>
            <a:ext cx="3095813" cy="3587212"/>
          </a:xfrm>
          <a:prstGeom prst="rect">
            <a:avLst/>
          </a:prstGeom>
        </p:spPr>
      </p:pic>
      <p:pic>
        <p:nvPicPr>
          <p:cNvPr id="9220" name="Picture 4" descr="C++ Polymorphism with Exa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429" y="1571763"/>
            <a:ext cx="2834729" cy="22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54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2095" y="181094"/>
            <a:ext cx="49183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 OUTLINE</a:t>
            </a:r>
          </a:p>
        </p:txBody>
      </p:sp>
      <p:pic>
        <p:nvPicPr>
          <p:cNvPr id="9218" name="Picture 2" descr="The Four Pillars of Object Oriented Programming - DEV Commun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5" r="75884" b="17215"/>
          <a:stretch/>
        </p:blipFill>
        <p:spPr bwMode="auto">
          <a:xfrm>
            <a:off x="754853" y="1424904"/>
            <a:ext cx="3203227" cy="451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2095" y="3185652"/>
            <a:ext cx="71824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Encapsulation is </a:t>
            </a:r>
            <a:r>
              <a:rPr lang="en-US" sz="2000" dirty="0"/>
              <a:t>a process of wrapping code and data together into a single </a:t>
            </a:r>
            <a:r>
              <a:rPr lang="en-US" sz="2000" dirty="0" smtClean="0"/>
              <a:t>unit.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Just like a </a:t>
            </a:r>
            <a:r>
              <a:rPr lang="en-US" sz="2000" dirty="0"/>
              <a:t>capsule which is mixed of several medicines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215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2095" y="181094"/>
            <a:ext cx="49183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 OUTLINE</a:t>
            </a:r>
          </a:p>
        </p:txBody>
      </p:sp>
      <p:pic>
        <p:nvPicPr>
          <p:cNvPr id="9218" name="Picture 2" descr="The Four Pillars of Object Oriented Programming - DEV Commun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0" t="28526" r="52445" b="17216"/>
          <a:stretch/>
        </p:blipFill>
        <p:spPr bwMode="auto">
          <a:xfrm>
            <a:off x="503902" y="1949304"/>
            <a:ext cx="2880360" cy="405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02250" y="2698952"/>
            <a:ext cx="79277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Without </a:t>
            </a:r>
            <a:r>
              <a:rPr lang="en-US" sz="2000" dirty="0" smtClean="0"/>
              <a:t>Abstraction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000" dirty="0" smtClean="0"/>
              <a:t>"</a:t>
            </a:r>
            <a:r>
              <a:rPr lang="en-US" sz="2000" dirty="0"/>
              <a:t>Boil the </a:t>
            </a:r>
            <a:r>
              <a:rPr lang="en-US" sz="2000" dirty="0" smtClean="0"/>
              <a:t>water“ button </a:t>
            </a:r>
            <a:endParaRPr lang="en-US" sz="2000" dirty="0"/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000" dirty="0" smtClean="0"/>
              <a:t>"</a:t>
            </a:r>
            <a:r>
              <a:rPr lang="en-US" sz="2000" dirty="0"/>
              <a:t>Add the cold water to the </a:t>
            </a:r>
            <a:r>
              <a:rPr lang="en-US" sz="2000" dirty="0" smtClean="0"/>
              <a:t>kettle“ button </a:t>
            </a:r>
            <a:endParaRPr lang="en-US" sz="2000" dirty="0"/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000" dirty="0" smtClean="0"/>
              <a:t>"Add 1 spoon of ground coffee to a clean cup“ button 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000" dirty="0" smtClean="0"/>
              <a:t>"</a:t>
            </a:r>
            <a:r>
              <a:rPr lang="en-US" sz="2000" dirty="0"/>
              <a:t>Clean any dirty </a:t>
            </a:r>
            <a:r>
              <a:rPr lang="en-US" sz="2000" dirty="0" smtClean="0"/>
              <a:t>cups“ button 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 smtClean="0"/>
              <a:t>With </a:t>
            </a:r>
            <a:r>
              <a:rPr lang="en-US" sz="2000" dirty="0"/>
              <a:t>Abstraction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000" dirty="0" smtClean="0"/>
              <a:t>A "</a:t>
            </a:r>
            <a:r>
              <a:rPr lang="en-US" sz="2000" dirty="0"/>
              <a:t>Make </a:t>
            </a:r>
            <a:r>
              <a:rPr lang="en-US" sz="2000" dirty="0" smtClean="0"/>
              <a:t>coffee“ button 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30233" y="5679977"/>
            <a:ext cx="38276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howing </a:t>
            </a:r>
            <a:r>
              <a:rPr lang="en-US" dirty="0"/>
              <a:t>only the essential features of an object to the user and hiding the inner details. </a:t>
            </a:r>
          </a:p>
        </p:txBody>
      </p:sp>
    </p:spTree>
    <p:extLst>
      <p:ext uri="{BB962C8B-B14F-4D97-AF65-F5344CB8AC3E}">
        <p14:creationId xmlns:p14="http://schemas.microsoft.com/office/powerpoint/2010/main" val="335906320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2095" y="181094"/>
            <a:ext cx="49183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 OUTLINE</a:t>
            </a:r>
          </a:p>
        </p:txBody>
      </p:sp>
      <p:pic>
        <p:nvPicPr>
          <p:cNvPr id="9218" name="Picture 2" descr="The Four Pillars of Object Oriented Programming - DEV Commun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1" t="28526" r="26522" b="17216"/>
          <a:stretch/>
        </p:blipFill>
        <p:spPr bwMode="auto">
          <a:xfrm>
            <a:off x="455726" y="2023046"/>
            <a:ext cx="2758440" cy="405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02250" y="2698952"/>
            <a:ext cx="79277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Inheritance lets one object acquire the properties and methods of another </a:t>
            </a:r>
            <a:r>
              <a:rPr lang="en-US" sz="2000" dirty="0" smtClean="0"/>
              <a:t>object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Reusability is the main benefit here. </a:t>
            </a:r>
            <a:endParaRPr lang="en-US" sz="2000" dirty="0" smtClean="0"/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000" dirty="0" smtClean="0"/>
              <a:t>We </a:t>
            </a:r>
            <a:r>
              <a:rPr lang="en-US" sz="2000" dirty="0"/>
              <a:t>know sometimes that multiple places need to do the same thing, and they need to do everything the same except for one small part. </a:t>
            </a:r>
          </a:p>
        </p:txBody>
      </p:sp>
    </p:spTree>
    <p:extLst>
      <p:ext uri="{BB962C8B-B14F-4D97-AF65-F5344CB8AC3E}">
        <p14:creationId xmlns:p14="http://schemas.microsoft.com/office/powerpoint/2010/main" val="39883641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6194" y="915133"/>
            <a:ext cx="1110553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It’s a profound question because the world is changing so rapidly, and because the decisions we make now will determine our destiny</a:t>
            </a:r>
            <a:r>
              <a:rPr lang="en-US" sz="3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.</a:t>
            </a:r>
          </a:p>
          <a:p>
            <a:pPr algn="ctr"/>
            <a:endParaRPr lang="en-US" sz="3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eorgia" panose="02040502050405020303" pitchFamily="18" charset="0"/>
            </a:endParaRPr>
          </a:p>
          <a:p>
            <a:pPr algn="ctr"/>
            <a:r>
              <a:rPr lang="en-US" sz="3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Decide wrong, and you might find yourself on a sinking ship, watching as your whole industry goes bankrupt and the skills you spent years honing become obsolete. </a:t>
            </a:r>
            <a:endParaRPr lang="en-US" sz="30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eorgia" panose="02040502050405020303" pitchFamily="18" charset="0"/>
            </a:endParaRPr>
          </a:p>
          <a:p>
            <a:pPr algn="ctr"/>
            <a:endParaRPr lang="en-US" sz="3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eorgia" panose="02040502050405020303" pitchFamily="18" charset="0"/>
            </a:endParaRPr>
          </a:p>
          <a:p>
            <a:pPr algn="ctr"/>
            <a:r>
              <a:rPr lang="en-US" sz="3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Decide </a:t>
            </a:r>
            <a:r>
              <a:rPr lang="en-US" sz="3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right, and you could be set for life. The top artificial intelligence programmers, for example, make as much as NFL superstars. </a:t>
            </a:r>
            <a:endParaRPr lang="en-US" sz="3000" b="1" i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20094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2095" y="181094"/>
            <a:ext cx="49183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 OUTLINE</a:t>
            </a:r>
          </a:p>
        </p:txBody>
      </p:sp>
      <p:pic>
        <p:nvPicPr>
          <p:cNvPr id="9218" name="Picture 2" descr="The Four Pillars of Object Oriented Programming - DEV Commun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0" t="28526" r="467" b="17216"/>
          <a:stretch/>
        </p:blipFill>
        <p:spPr bwMode="auto">
          <a:xfrm>
            <a:off x="272846" y="2023044"/>
            <a:ext cx="2941320" cy="405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3122"/>
          <a:stretch/>
        </p:blipFill>
        <p:spPr>
          <a:xfrm>
            <a:off x="3519947" y="3227580"/>
            <a:ext cx="7404671" cy="20013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19947" y="2581249"/>
            <a:ext cx="7733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Polymorphism means "the condition of occurring in several different forms."</a:t>
            </a:r>
          </a:p>
        </p:txBody>
      </p:sp>
    </p:spTree>
    <p:extLst>
      <p:ext uri="{BB962C8B-B14F-4D97-AF65-F5344CB8AC3E}">
        <p14:creationId xmlns:p14="http://schemas.microsoft.com/office/powerpoint/2010/main" val="18978480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6282" y="1645920"/>
            <a:ext cx="11109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Data Structures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2095" y="181094"/>
            <a:ext cx="49183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 OUTLINE</a:t>
            </a:r>
          </a:p>
        </p:txBody>
      </p:sp>
      <p:pic>
        <p:nvPicPr>
          <p:cNvPr id="10242" name="Picture 2" descr="Top 10 Data Structure and Algorithms courses for Java Developers | by  javinpaul | Javarevisited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08" y="917033"/>
            <a:ext cx="2128307" cy="153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Milk in supermarket - ABC News (Australian Broadcasting Corporation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t="13093" r="41386"/>
          <a:stretch/>
        </p:blipFill>
        <p:spPr bwMode="auto">
          <a:xfrm>
            <a:off x="518159" y="2735929"/>
            <a:ext cx="3611881" cy="37105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46" name="Picture 6" descr="4-level-auto-parking-lot-lift-sliding-parking-system - FAST Equipmen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9" t="2597" r="4703"/>
          <a:stretch/>
        </p:blipFill>
        <p:spPr bwMode="auto">
          <a:xfrm>
            <a:off x="4465322" y="2737933"/>
            <a:ext cx="3520440" cy="3708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48" name="Picture 8" descr="How Much Does It Cost to Ship a Car – Cheapest Way to Ship - Movers.co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1" r="13174"/>
          <a:stretch/>
        </p:blipFill>
        <p:spPr bwMode="auto">
          <a:xfrm>
            <a:off x="8321044" y="2737933"/>
            <a:ext cx="3459476" cy="3740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319496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6282" y="1463040"/>
            <a:ext cx="1110996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Algorithms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Sorting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Searching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Famous Problems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2095" y="181094"/>
            <a:ext cx="49183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 OUTLINE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82" y="1463040"/>
            <a:ext cx="5130779" cy="23807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3134" y="4083814"/>
            <a:ext cx="3093108" cy="1747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046" y="4083814"/>
            <a:ext cx="3375408" cy="2115514"/>
          </a:xfrm>
          <a:prstGeom prst="rect">
            <a:avLst/>
          </a:prstGeom>
        </p:spPr>
      </p:pic>
      <p:pic>
        <p:nvPicPr>
          <p:cNvPr id="11266" name="Picture 2" descr="All Sorts of Sorters – Scientific Scribble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1" t="28781" r="27461"/>
          <a:stretch/>
        </p:blipFill>
        <p:spPr bwMode="auto">
          <a:xfrm>
            <a:off x="743728" y="4236720"/>
            <a:ext cx="3352267" cy="23663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34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00391" y="1371091"/>
            <a:ext cx="4130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Design </a:t>
            </a:r>
            <a:r>
              <a:rPr lang="en-US" sz="2800" dirty="0" smtClean="0"/>
              <a:t>Patterns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812095" y="181094"/>
            <a:ext cx="49183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 OUTLINE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0730"/>
          <a:stretch/>
        </p:blipFill>
        <p:spPr>
          <a:xfrm>
            <a:off x="2526607" y="2155195"/>
            <a:ext cx="3313437" cy="4252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2474" t="5611" r="2826"/>
          <a:stretch/>
        </p:blipFill>
        <p:spPr>
          <a:xfrm>
            <a:off x="6412038" y="2154767"/>
            <a:ext cx="3102177" cy="425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0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7076" y="3495877"/>
            <a:ext cx="4130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 smtClean="0"/>
              <a:t>Clean </a:t>
            </a:r>
            <a:r>
              <a:rPr lang="en-US" sz="2800" dirty="0"/>
              <a:t>Code 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2095" y="181094"/>
            <a:ext cx="49183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 OUTLINE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472" y="1186190"/>
            <a:ext cx="4315913" cy="5142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5032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5522" y="193655"/>
            <a:ext cx="64676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Will We Learn?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290" name="Picture 2" descr="Bengal Tigers May Not Survive Climate Change - The New York Tim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90" y="1963388"/>
            <a:ext cx="5568594" cy="37142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eated Cat Blanke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8" t="18707" r="16716" b="28019"/>
          <a:stretch/>
        </p:blipFill>
        <p:spPr bwMode="auto">
          <a:xfrm>
            <a:off x="6541039" y="1946616"/>
            <a:ext cx="5152104" cy="37477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838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5522" y="193655"/>
            <a:ext cx="64676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Will We Learn?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55031" y="2582324"/>
            <a:ext cx="1028298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/>
              <a:t>The </a:t>
            </a:r>
            <a:r>
              <a:rPr lang="en-US" sz="2800" dirty="0"/>
              <a:t>trick is to get your brain to see the material you are learning as really important, crucial to your </a:t>
            </a:r>
            <a:r>
              <a:rPr lang="en-US" sz="2800" dirty="0" smtClean="0"/>
              <a:t>well-being.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Maybe </a:t>
            </a:r>
            <a:r>
              <a:rPr lang="en-US" sz="2800" dirty="0"/>
              <a:t>as important as a tiger.</a:t>
            </a:r>
          </a:p>
        </p:txBody>
      </p:sp>
    </p:spTree>
    <p:extLst>
      <p:ext uri="{BB962C8B-B14F-4D97-AF65-F5344CB8AC3E}">
        <p14:creationId xmlns:p14="http://schemas.microsoft.com/office/powerpoint/2010/main" val="3079686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430" y="193655"/>
            <a:ext cx="1083578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do you get your brain to treat Java like it was a hungry tiger?</a:t>
            </a:r>
          </a:p>
        </p:txBody>
      </p:sp>
      <p:sp>
        <p:nvSpPr>
          <p:cNvPr id="3" name="Rectangle 2"/>
          <p:cNvSpPr/>
          <p:nvPr/>
        </p:nvSpPr>
        <p:spPr>
          <a:xfrm>
            <a:off x="571430" y="1411250"/>
            <a:ext cx="1096284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b="1" dirty="0" smtClean="0"/>
              <a:t>Slow </a:t>
            </a:r>
            <a:r>
              <a:rPr lang="en-US" sz="2000" b="1" dirty="0"/>
              <a:t>Way: </a:t>
            </a:r>
            <a:endParaRPr lang="en-US" sz="2000" b="1" dirty="0" smtClean="0"/>
          </a:p>
          <a:p>
            <a:pPr marL="742950" lvl="1" indent="-285750">
              <a:buFontTx/>
              <a:buChar char="-"/>
            </a:pPr>
            <a:r>
              <a:rPr lang="en-US" sz="2000" dirty="0" smtClean="0"/>
              <a:t>Repetition </a:t>
            </a:r>
          </a:p>
          <a:p>
            <a:pPr marL="1200150" lvl="2" indent="-285750">
              <a:buFontTx/>
              <a:buChar char="-"/>
            </a:pPr>
            <a:r>
              <a:rPr lang="en-US" sz="2000" dirty="0"/>
              <a:t>W</a:t>
            </a:r>
            <a:r>
              <a:rPr lang="en-US" sz="2000" dirty="0" smtClean="0"/>
              <a:t>ith </a:t>
            </a:r>
            <a:r>
              <a:rPr lang="en-US" sz="2000" dirty="0"/>
              <a:t>enough </a:t>
            </a:r>
            <a:r>
              <a:rPr lang="en-US" sz="2000" u="sng" dirty="0"/>
              <a:t>repetition</a:t>
            </a:r>
            <a:r>
              <a:rPr lang="en-US" sz="2000" dirty="0"/>
              <a:t> your brain </a:t>
            </a:r>
            <a:r>
              <a:rPr lang="en-US" sz="2000" dirty="0" smtClean="0"/>
              <a:t>says:</a:t>
            </a:r>
          </a:p>
          <a:p>
            <a:pPr marL="1200150" lvl="2" indent="-285750">
              <a:buFontTx/>
              <a:buChar char="-"/>
            </a:pPr>
            <a:r>
              <a:rPr lang="en-US" sz="2000" dirty="0" smtClean="0"/>
              <a:t>“You keep </a:t>
            </a:r>
            <a:r>
              <a:rPr lang="en-US" sz="2000" dirty="0"/>
              <a:t>looking at this over and over, this must be </a:t>
            </a:r>
            <a:r>
              <a:rPr lang="en-US" sz="2000" dirty="0" smtClean="0"/>
              <a:t>important </a:t>
            </a:r>
            <a:r>
              <a:rPr lang="en-US" sz="2000" dirty="0"/>
              <a:t>to you”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b="1" dirty="0"/>
              <a:t>Fast </a:t>
            </a:r>
            <a:r>
              <a:rPr lang="en-US" sz="2000" b="1" dirty="0" smtClean="0"/>
              <a:t>Way</a:t>
            </a:r>
            <a:r>
              <a:rPr lang="en-US" sz="2000" b="1" dirty="0"/>
              <a:t>: </a:t>
            </a:r>
            <a:endParaRPr lang="en-US" sz="2000" b="1" dirty="0" smtClean="0"/>
          </a:p>
          <a:p>
            <a:pPr marL="742950" lvl="1" indent="-285750">
              <a:buFontTx/>
              <a:buChar char="-"/>
            </a:pPr>
            <a:r>
              <a:rPr lang="en-US" sz="2000" u="sng" dirty="0" smtClean="0"/>
              <a:t>Increase </a:t>
            </a:r>
            <a:r>
              <a:rPr lang="en-US" sz="2000" u="sng" dirty="0"/>
              <a:t>brain activity</a:t>
            </a:r>
            <a:r>
              <a:rPr lang="en-US" sz="2000" dirty="0"/>
              <a:t> … </a:t>
            </a:r>
          </a:p>
          <a:p>
            <a:pPr marL="1200150" lvl="2" indent="-285750">
              <a:buFontTx/>
              <a:buChar char="-"/>
            </a:pPr>
            <a:r>
              <a:rPr lang="en-US" sz="2000" dirty="0"/>
              <a:t>Putting </a:t>
            </a:r>
            <a:r>
              <a:rPr lang="en-US" sz="2000" u="sng" dirty="0"/>
              <a:t>words with pictures </a:t>
            </a:r>
            <a:r>
              <a:rPr lang="en-US" sz="2000" dirty="0" smtClean="0"/>
              <a:t>which </a:t>
            </a:r>
            <a:r>
              <a:rPr lang="en-US" sz="2000" dirty="0"/>
              <a:t>makes your brain think how they could </a:t>
            </a:r>
            <a:r>
              <a:rPr lang="en-US" sz="2000" u="sng" dirty="0"/>
              <a:t>relate</a:t>
            </a:r>
            <a:r>
              <a:rPr lang="en-US" sz="2000" dirty="0"/>
              <a:t>, and this </a:t>
            </a:r>
            <a:r>
              <a:rPr lang="en-US" sz="2000" dirty="0" smtClean="0"/>
              <a:t>causes </a:t>
            </a:r>
            <a:r>
              <a:rPr lang="en-US" sz="2000" dirty="0"/>
              <a:t>more neurons to </a:t>
            </a:r>
            <a:r>
              <a:rPr lang="en-US" sz="2000" dirty="0" smtClean="0"/>
              <a:t>fire.</a:t>
            </a:r>
          </a:p>
          <a:p>
            <a:pPr marL="1200150" lvl="2" indent="-285750">
              <a:buFontTx/>
              <a:buChar char="-"/>
            </a:pPr>
            <a:r>
              <a:rPr lang="en-US" sz="2000" dirty="0" smtClean="0"/>
              <a:t>We </a:t>
            </a:r>
            <a:r>
              <a:rPr lang="en-US" sz="2000" dirty="0"/>
              <a:t>used the </a:t>
            </a:r>
            <a:r>
              <a:rPr lang="en-US" sz="2000" u="sng" dirty="0"/>
              <a:t>power of repetition</a:t>
            </a:r>
            <a:r>
              <a:rPr lang="en-US" sz="2000" dirty="0"/>
              <a:t> (but not the boring way) instead we repeat the same </a:t>
            </a:r>
            <a:r>
              <a:rPr lang="en-US" sz="2000" dirty="0" smtClean="0"/>
              <a:t>concepts </a:t>
            </a:r>
            <a:r>
              <a:rPr lang="en-US" sz="2000" dirty="0"/>
              <a:t>in </a:t>
            </a:r>
            <a:r>
              <a:rPr lang="en-US" sz="2000" u="sng" dirty="0"/>
              <a:t>different ways </a:t>
            </a:r>
            <a:r>
              <a:rPr lang="en-US" sz="2000" dirty="0"/>
              <a:t>and sometimes </a:t>
            </a:r>
            <a:r>
              <a:rPr lang="en-US" sz="2000" u="sng" dirty="0"/>
              <a:t>multiple </a:t>
            </a:r>
            <a:r>
              <a:rPr lang="en-US" sz="2000" u="sng" dirty="0" smtClean="0"/>
              <a:t>scenarios </a:t>
            </a:r>
            <a:r>
              <a:rPr lang="en-US" sz="2000" dirty="0"/>
              <a:t>or </a:t>
            </a:r>
            <a:r>
              <a:rPr lang="en-US" sz="2000" dirty="0" smtClean="0"/>
              <a:t>examples.</a:t>
            </a:r>
          </a:p>
          <a:p>
            <a:pPr marL="1200150" lvl="2" indent="-285750">
              <a:buFontTx/>
              <a:buChar char="-"/>
            </a:pPr>
            <a:r>
              <a:rPr lang="en-US" sz="2000" dirty="0" smtClean="0"/>
              <a:t>Using </a:t>
            </a:r>
            <a:r>
              <a:rPr lang="en-US" sz="2000" u="sng" dirty="0" smtClean="0"/>
              <a:t>Metaphors</a:t>
            </a:r>
          </a:p>
          <a:p>
            <a:pPr marL="1200150" lvl="2" indent="-285750">
              <a:buFontTx/>
              <a:buChar char="-"/>
            </a:pPr>
            <a:r>
              <a:rPr lang="en-US" sz="2000" u="sng" dirty="0"/>
              <a:t>E</a:t>
            </a:r>
            <a:r>
              <a:rPr lang="en-US" sz="2000" u="sng" dirty="0" smtClean="0"/>
              <a:t>xercises</a:t>
            </a:r>
            <a:r>
              <a:rPr lang="en-US" sz="2000" dirty="0" smtClean="0"/>
              <a:t> and Labs</a:t>
            </a:r>
          </a:p>
          <a:p>
            <a:pPr marL="1657350" lvl="3" indent="-285750">
              <a:buFontTx/>
              <a:buChar char="-"/>
            </a:pPr>
            <a:r>
              <a:rPr lang="en-US" sz="2000" dirty="0" smtClean="0"/>
              <a:t>Your brain </a:t>
            </a:r>
            <a:r>
              <a:rPr lang="en-US" sz="2000" dirty="0"/>
              <a:t>will remember the </a:t>
            </a:r>
            <a:r>
              <a:rPr lang="en-US" sz="2000" u="sng" dirty="0"/>
              <a:t>tasks you do</a:t>
            </a:r>
            <a:r>
              <a:rPr lang="en-US" sz="2000" dirty="0"/>
              <a:t> more than the information </a:t>
            </a:r>
            <a:r>
              <a:rPr lang="en-US" sz="2000" dirty="0" smtClean="0"/>
              <a:t>you read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7576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03279" y="1226059"/>
            <a:ext cx="106339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we’ve </a:t>
            </a:r>
            <a:r>
              <a:rPr lang="en-US" sz="2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crafted our entire learning </a:t>
            </a:r>
            <a:r>
              <a:rPr lang="en-US" sz="24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path to </a:t>
            </a:r>
            <a:r>
              <a:rPr lang="en-US" sz="2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be </a:t>
            </a:r>
            <a:r>
              <a:rPr lang="en-US" sz="24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the most </a:t>
            </a:r>
            <a:r>
              <a:rPr lang="en-US" sz="2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effective way to learn employable job skills in the careers of the future. </a:t>
            </a:r>
            <a:endParaRPr lang="en-US" sz="2400" dirty="0" smtClean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360920" y="2697480"/>
            <a:ext cx="3705735" cy="353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US" sz="2800" dirty="0">
                <a:solidFill>
                  <a:prstClr val="black"/>
                </a:solidFill>
              </a:rPr>
              <a:t>Learn by doing</a:t>
            </a:r>
          </a:p>
          <a:p>
            <a:pPr algn="ctr" fontAlgn="base"/>
            <a:r>
              <a:rPr lang="en-US" sz="2800" dirty="0">
                <a:solidFill>
                  <a:prstClr val="black"/>
                </a:solidFill>
              </a:rPr>
              <a:t>Job-focused content</a:t>
            </a:r>
          </a:p>
          <a:p>
            <a:pPr algn="ctr" fontAlgn="base"/>
            <a:r>
              <a:rPr lang="en-US" sz="2800" dirty="0" smtClean="0">
                <a:solidFill>
                  <a:prstClr val="black"/>
                </a:solidFill>
              </a:rPr>
              <a:t>Project-based</a:t>
            </a:r>
          </a:p>
          <a:p>
            <a:pPr algn="ctr" fontAlgn="base"/>
            <a:r>
              <a:rPr lang="en-US" sz="2800" dirty="0">
                <a:solidFill>
                  <a:prstClr val="black"/>
                </a:solidFill>
              </a:rPr>
              <a:t>A</a:t>
            </a:r>
            <a:r>
              <a:rPr lang="en-US" sz="2800" dirty="0" smtClean="0">
                <a:solidFill>
                  <a:prstClr val="black"/>
                </a:solidFill>
              </a:rPr>
              <a:t>ctive </a:t>
            </a:r>
            <a:r>
              <a:rPr lang="en-US" sz="2800" dirty="0">
                <a:solidFill>
                  <a:prstClr val="black"/>
                </a:solidFill>
              </a:rPr>
              <a:t>learning</a:t>
            </a:r>
          </a:p>
          <a:p>
            <a:pPr algn="ctr" fontAlgn="base"/>
            <a:r>
              <a:rPr lang="en-US" sz="2800" dirty="0">
                <a:solidFill>
                  <a:prstClr val="black"/>
                </a:solidFill>
              </a:rPr>
              <a:t>Real-life </a:t>
            </a:r>
            <a:r>
              <a:rPr lang="en-US" sz="2800" dirty="0" smtClean="0">
                <a:solidFill>
                  <a:prstClr val="black"/>
                </a:solidFill>
              </a:rPr>
              <a:t>Tasks</a:t>
            </a:r>
          </a:p>
          <a:p>
            <a:pPr algn="ctr" fontAlgn="base"/>
            <a:r>
              <a:rPr lang="en-US" sz="2800" dirty="0" smtClean="0">
                <a:solidFill>
                  <a:prstClr val="black"/>
                </a:solidFill>
              </a:rPr>
              <a:t>In Class Labs</a:t>
            </a:r>
            <a:endParaRPr lang="en-US" sz="2800" dirty="0">
              <a:solidFill>
                <a:prstClr val="black"/>
              </a:solidFill>
            </a:endParaRPr>
          </a:p>
          <a:p>
            <a:pPr algn="ctr" fontAlgn="base"/>
            <a:r>
              <a:rPr lang="en-US" sz="2800" dirty="0">
                <a:solidFill>
                  <a:prstClr val="black"/>
                </a:solidFill>
              </a:rPr>
              <a:t>Online </a:t>
            </a:r>
            <a:r>
              <a:rPr lang="en-US" sz="2800" dirty="0" smtClean="0">
                <a:solidFill>
                  <a:prstClr val="black"/>
                </a:solidFill>
              </a:rPr>
              <a:t>Labs</a:t>
            </a:r>
          </a:p>
          <a:p>
            <a:pPr algn="ctr" fontAlgn="base"/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Quizzes</a:t>
            </a:r>
            <a:endParaRPr lang="en-US" sz="2800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58748" y="201811"/>
            <a:ext cx="60760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n w="0"/>
                <a:solidFill>
                  <a:srgbClr val="3494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 Classroom Experience </a:t>
            </a:r>
          </a:p>
        </p:txBody>
      </p:sp>
      <p:pic>
        <p:nvPicPr>
          <p:cNvPr id="2050" name="Picture 2" descr="http://cyberdeal.vision/wp-content/uploads/2020/03/lec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6" r="9616"/>
          <a:stretch/>
        </p:blipFill>
        <p:spPr bwMode="auto">
          <a:xfrm>
            <a:off x="956213" y="2697480"/>
            <a:ext cx="5279266" cy="35394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8660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7150" y="1600200"/>
            <a:ext cx="561974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3494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 mission is to train the workforce in the jobs of the future and to make learning in-demand skills accessible and convenient for everyone in the most efficient way to master the skills tech companies want. </a:t>
            </a:r>
          </a:p>
        </p:txBody>
      </p:sp>
      <p:pic>
        <p:nvPicPr>
          <p:cNvPr id="12290" name="Picture 2" descr="500+ Johannesburg Pictures [HD] | Download Free Images on Unspla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" r="33406"/>
          <a:stretch/>
        </p:blipFill>
        <p:spPr bwMode="auto">
          <a:xfrm>
            <a:off x="5772150" y="0"/>
            <a:ext cx="6419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35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rica Anderson trippy space weird black | Aesthetic gif, Motion graphics  design, Love background imag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88" y="259327"/>
            <a:ext cx="6347952" cy="634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86697" y="1859030"/>
            <a:ext cx="111055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“What’s Going to Change?” </a:t>
            </a:r>
            <a:endParaRPr lang="en-US" sz="30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eorgia" panose="02040502050405020303" pitchFamily="18" charset="0"/>
            </a:endParaRPr>
          </a:p>
          <a:p>
            <a:pPr algn="ctr"/>
            <a:r>
              <a:rPr lang="en-US" sz="3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Is </a:t>
            </a:r>
            <a:r>
              <a:rPr lang="en-US" sz="3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The Wrong </a:t>
            </a:r>
            <a:r>
              <a:rPr lang="en-US" sz="3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Question</a:t>
            </a:r>
          </a:p>
          <a:p>
            <a:pPr algn="ctr"/>
            <a:endParaRPr lang="en-US" sz="3000" b="1" i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  <a:p>
            <a:pPr algn="ctr"/>
            <a:endParaRPr lang="en-US" sz="3000" b="1" i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  <a:p>
            <a:pPr algn="ctr"/>
            <a:r>
              <a:rPr lang="en-US" sz="3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</a:rPr>
              <a:t>Lets Reframe it</a:t>
            </a:r>
          </a:p>
          <a:p>
            <a:pPr algn="ctr"/>
            <a:r>
              <a:rPr lang="en-US" sz="3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“</a:t>
            </a:r>
            <a:r>
              <a:rPr lang="en-US" sz="3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</a:rPr>
              <a:t>What’s </a:t>
            </a:r>
            <a:r>
              <a:rPr lang="en-US" sz="3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</a:rPr>
              <a:t>NOT going to change in the next 10 years</a:t>
            </a:r>
            <a:r>
              <a:rPr lang="en-US" sz="3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</a:rPr>
              <a:t>?</a:t>
            </a:r>
            <a:r>
              <a:rPr lang="en-US" sz="3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”</a:t>
            </a:r>
            <a:endParaRPr lang="en-US" sz="3000" b="1" i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3479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722" r="5729"/>
          <a:stretch/>
        </p:blipFill>
        <p:spPr>
          <a:xfrm>
            <a:off x="5455920" y="279781"/>
            <a:ext cx="6035040" cy="6305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319611" y="83644"/>
            <a:ext cx="26677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Cornell Notes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7733" y="902480"/>
            <a:ext cx="4832383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 fontAlgn="base">
              <a:buAutoNum type="arabicPeriod"/>
            </a:pPr>
            <a:r>
              <a:rPr lang="en-US" sz="2400" b="1" dirty="0" smtClean="0">
                <a:solidFill>
                  <a:srgbClr val="545454"/>
                </a:solidFill>
                <a:latin typeface="Helvetica" panose="020B0604020202020204" pitchFamily="34" charset="0"/>
              </a:rPr>
              <a:t>Take </a:t>
            </a:r>
            <a:r>
              <a:rPr lang="en-US" sz="2400" b="1" dirty="0">
                <a:solidFill>
                  <a:srgbClr val="545454"/>
                </a:solidFill>
                <a:latin typeface="Helvetica" panose="020B0604020202020204" pitchFamily="34" charset="0"/>
              </a:rPr>
              <a:t>notes in the largest section of the page.</a:t>
            </a:r>
            <a:r>
              <a:rPr lang="en-US" sz="2400" dirty="0">
                <a:solidFill>
                  <a:srgbClr val="545454"/>
                </a:solidFill>
                <a:latin typeface="Helvetica" panose="020B0604020202020204" pitchFamily="34" charset="0"/>
              </a:rPr>
              <a:t> </a:t>
            </a:r>
            <a:endParaRPr lang="en-US" sz="2400" dirty="0" smtClean="0">
              <a:solidFill>
                <a:srgbClr val="545454"/>
              </a:solidFill>
              <a:latin typeface="Helvetica" panose="020B0604020202020204" pitchFamily="34" charset="0"/>
            </a:endParaRPr>
          </a:p>
          <a:p>
            <a:pPr marL="457200" indent="-457200" algn="ctr" fontAlgn="base">
              <a:buAutoNum type="arabicPeriod"/>
            </a:pPr>
            <a:endParaRPr lang="en-US" sz="300" dirty="0" smtClean="0">
              <a:solidFill>
                <a:srgbClr val="545454"/>
              </a:solidFill>
              <a:latin typeface="Helvetica" panose="020B0604020202020204" pitchFamily="34" charset="0"/>
            </a:endParaRPr>
          </a:p>
          <a:p>
            <a:pPr algn="ctr" fontAlgn="base"/>
            <a:r>
              <a:rPr lang="en-US" dirty="0">
                <a:solidFill>
                  <a:srgbClr val="545454"/>
                </a:solidFill>
                <a:latin typeface="Helvetica" panose="020B0604020202020204" pitchFamily="34" charset="0"/>
              </a:rPr>
              <a:t>While listening to a lecture</a:t>
            </a:r>
            <a:r>
              <a:rPr lang="en-US" dirty="0" smtClean="0">
                <a:solidFill>
                  <a:srgbClr val="545454"/>
                </a:solidFill>
                <a:latin typeface="Helvetica" panose="020B0604020202020204" pitchFamily="34" charset="0"/>
              </a:rPr>
              <a:t>, take notes </a:t>
            </a:r>
            <a:r>
              <a:rPr lang="en-US" dirty="0">
                <a:solidFill>
                  <a:srgbClr val="545454"/>
                </a:solidFill>
                <a:latin typeface="Helvetica" panose="020B0604020202020204" pitchFamily="34" charset="0"/>
              </a:rPr>
              <a:t>in the right-hand section of the </a:t>
            </a:r>
            <a:r>
              <a:rPr lang="en-US" dirty="0" smtClean="0">
                <a:solidFill>
                  <a:srgbClr val="545454"/>
                </a:solidFill>
                <a:latin typeface="Helvetica" panose="020B0604020202020204" pitchFamily="34" charset="0"/>
              </a:rPr>
              <a:t>page. </a:t>
            </a:r>
          </a:p>
          <a:p>
            <a:pPr algn="ctr" fontAlgn="base"/>
            <a:endParaRPr lang="en-US" sz="800" dirty="0">
              <a:solidFill>
                <a:srgbClr val="545454"/>
              </a:solidFill>
              <a:latin typeface="Helvetica" panose="020B0604020202020204" pitchFamily="34" charset="0"/>
            </a:endParaRPr>
          </a:p>
          <a:p>
            <a:pPr marL="285750" indent="-285750" algn="ctr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545454"/>
                </a:solidFill>
                <a:latin typeface="Helvetica" panose="020B0604020202020204" pitchFamily="34" charset="0"/>
              </a:rPr>
              <a:t>Include </a:t>
            </a:r>
            <a:r>
              <a:rPr lang="en-US" dirty="0">
                <a:solidFill>
                  <a:srgbClr val="545454"/>
                </a:solidFill>
                <a:latin typeface="Helvetica" panose="020B0604020202020204" pitchFamily="34" charset="0"/>
              </a:rPr>
              <a:t>any information that </a:t>
            </a:r>
            <a:r>
              <a:rPr lang="en-US" dirty="0" smtClean="0">
                <a:solidFill>
                  <a:srgbClr val="545454"/>
                </a:solidFill>
                <a:latin typeface="Helvetica" panose="020B0604020202020204" pitchFamily="34" charset="0"/>
              </a:rPr>
              <a:t>is important in the slideshow.</a:t>
            </a:r>
          </a:p>
          <a:p>
            <a:pPr marL="285750" indent="-285750" algn="ctr" fontAlgn="base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rgbClr val="545454"/>
              </a:solidFill>
              <a:latin typeface="Helvetica" panose="020B0604020202020204" pitchFamily="34" charset="0"/>
            </a:endParaRPr>
          </a:p>
          <a:p>
            <a:pPr marL="285750" indent="-285750" algn="ctr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45454"/>
                </a:solidFill>
                <a:latin typeface="Helvetica" panose="020B0604020202020204" pitchFamily="34" charset="0"/>
              </a:rPr>
              <a:t>listen out for points that are emphasized or repeated, as these are likely important</a:t>
            </a:r>
            <a:r>
              <a:rPr lang="en-US" dirty="0" smtClean="0">
                <a:solidFill>
                  <a:srgbClr val="545454"/>
                </a:solidFill>
                <a:latin typeface="Helvetica" panose="020B0604020202020204" pitchFamily="34" charset="0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4785385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733" y="3703553"/>
            <a:ext cx="483238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400" b="1" dirty="0">
                <a:solidFill>
                  <a:srgbClr val="545454"/>
                </a:solidFill>
                <a:latin typeface="Helvetica" panose="020B0604020202020204" pitchFamily="34" charset="0"/>
              </a:rPr>
              <a:t>2. </a:t>
            </a:r>
            <a:r>
              <a:rPr lang="en-US" sz="2400" b="1" dirty="0" smtClean="0">
                <a:solidFill>
                  <a:srgbClr val="545454"/>
                </a:solidFill>
                <a:latin typeface="Helvetica" panose="020B0604020202020204" pitchFamily="34" charset="0"/>
              </a:rPr>
              <a:t>Key points &amp; Questions</a:t>
            </a:r>
          </a:p>
          <a:p>
            <a:pPr algn="ctr" fontAlgn="base"/>
            <a:r>
              <a:rPr lang="en-US" sz="300" dirty="0" smtClean="0">
                <a:solidFill>
                  <a:srgbClr val="545454"/>
                </a:solidFill>
                <a:latin typeface="Helvetica" panose="020B0604020202020204" pitchFamily="34" charset="0"/>
              </a:rPr>
              <a:t> </a:t>
            </a:r>
          </a:p>
          <a:p>
            <a:pPr algn="ctr" fontAlgn="base"/>
            <a:r>
              <a:rPr lang="en-US" dirty="0" smtClean="0">
                <a:solidFill>
                  <a:srgbClr val="545454"/>
                </a:solidFill>
                <a:latin typeface="Helvetica" panose="020B0604020202020204" pitchFamily="34" charset="0"/>
              </a:rPr>
              <a:t>After the lecture summarize the key points. </a:t>
            </a:r>
          </a:p>
          <a:p>
            <a:pPr marL="285750" indent="-285750" algn="ctr" fontAlgn="base">
              <a:buFont typeface="Arial" panose="020B0604020202020204" pitchFamily="34" charset="0"/>
              <a:buChar char="•"/>
            </a:pPr>
            <a:endParaRPr lang="en-US" sz="900" dirty="0">
              <a:solidFill>
                <a:srgbClr val="545454"/>
              </a:solidFill>
              <a:latin typeface="Helvetica" panose="020B0604020202020204" pitchFamily="34" charset="0"/>
            </a:endParaRPr>
          </a:p>
          <a:p>
            <a:pPr marL="285750" indent="-285750" algn="ctr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45454"/>
                </a:solidFill>
                <a:latin typeface="Helvetica" panose="020B0604020202020204" pitchFamily="34" charset="0"/>
              </a:rPr>
              <a:t>Write potential </a:t>
            </a:r>
            <a:r>
              <a:rPr lang="en-US" dirty="0" smtClean="0">
                <a:solidFill>
                  <a:srgbClr val="545454"/>
                </a:solidFill>
                <a:latin typeface="Helvetica" panose="020B0604020202020204" pitchFamily="34" charset="0"/>
              </a:rPr>
              <a:t>questions</a:t>
            </a:r>
          </a:p>
          <a:p>
            <a:pPr marL="285750" indent="-285750" algn="ctr" fontAlgn="base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rgbClr val="545454"/>
              </a:solidFill>
              <a:latin typeface="Helvetica" panose="020B0604020202020204" pitchFamily="34" charset="0"/>
            </a:endParaRPr>
          </a:p>
          <a:p>
            <a:pPr marL="285750" indent="-285750" algn="ctr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545454"/>
                </a:solidFill>
                <a:latin typeface="Helvetica" panose="020B0604020202020204" pitchFamily="34" charset="0"/>
              </a:rPr>
              <a:t>Short keywords of the main </a:t>
            </a:r>
            <a:r>
              <a:rPr lang="en-US" dirty="0">
                <a:solidFill>
                  <a:srgbClr val="545454"/>
                </a:solidFill>
                <a:latin typeface="Helvetica" panose="020B0604020202020204" pitchFamily="34" charset="0"/>
              </a:rPr>
              <a:t>ideas</a:t>
            </a:r>
            <a:endParaRPr lang="en-US" dirty="0" smtClean="0">
              <a:solidFill>
                <a:srgbClr val="545454"/>
              </a:solidFill>
              <a:latin typeface="Helvetica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733" y="5523218"/>
            <a:ext cx="483238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400" b="1" dirty="0" smtClean="0">
                <a:solidFill>
                  <a:srgbClr val="545454"/>
                </a:solidFill>
                <a:latin typeface="Helvetica" panose="020B0604020202020204" pitchFamily="34" charset="0"/>
              </a:rPr>
              <a:t>3</a:t>
            </a:r>
            <a:r>
              <a:rPr lang="en-US" sz="2400" b="1" dirty="0">
                <a:solidFill>
                  <a:srgbClr val="545454"/>
                </a:solidFill>
                <a:latin typeface="Helvetica" panose="020B0604020202020204" pitchFamily="34" charset="0"/>
              </a:rPr>
              <a:t>. Summarize the main ideas</a:t>
            </a:r>
            <a:endParaRPr lang="en-US" sz="2400" b="1" dirty="0" smtClean="0">
              <a:solidFill>
                <a:srgbClr val="545454"/>
              </a:solidFill>
              <a:latin typeface="Helvetica" panose="020B0604020202020204" pitchFamily="34" charset="0"/>
            </a:endParaRPr>
          </a:p>
          <a:p>
            <a:pPr algn="ctr" fontAlgn="base"/>
            <a:r>
              <a:rPr lang="en-US" sz="300" dirty="0" smtClean="0">
                <a:solidFill>
                  <a:srgbClr val="545454"/>
                </a:solidFill>
                <a:latin typeface="Helvetica" panose="020B0604020202020204" pitchFamily="34" charset="0"/>
              </a:rPr>
              <a:t> </a:t>
            </a:r>
          </a:p>
          <a:p>
            <a:pPr algn="ctr" fontAlgn="base"/>
            <a:r>
              <a:rPr lang="en-US" dirty="0" smtClean="0">
                <a:solidFill>
                  <a:srgbClr val="545454"/>
                </a:solidFill>
                <a:latin typeface="Helvetica" panose="020B0604020202020204" pitchFamily="34" charset="0"/>
              </a:rPr>
              <a:t>Just do it in your own words, imagine you are explaining it to somebody else</a:t>
            </a:r>
          </a:p>
        </p:txBody>
      </p:sp>
    </p:spTree>
    <p:extLst>
      <p:ext uri="{BB962C8B-B14F-4D97-AF65-F5344CB8AC3E}">
        <p14:creationId xmlns:p14="http://schemas.microsoft.com/office/powerpoint/2010/main" val="2129377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7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91875" y="122535"/>
            <a:ext cx="75405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Agenda (Next 15 Minutes)</a:t>
            </a:r>
            <a:endParaRPr lang="en-US" sz="48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3413" y="3356170"/>
            <a:ext cx="6908802" cy="823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prstClr val="white"/>
                </a:solidFill>
              </a:rPr>
              <a:t>Learn </a:t>
            </a:r>
            <a:r>
              <a:rPr lang="en-US" sz="3600" dirty="0">
                <a:solidFill>
                  <a:prstClr val="white"/>
                </a:solidFill>
              </a:rPr>
              <a:t>Java? </a:t>
            </a:r>
            <a:r>
              <a:rPr lang="en-US" sz="3600" dirty="0" err="1">
                <a:solidFill>
                  <a:prstClr val="white"/>
                </a:solidFill>
              </a:rPr>
              <a:t>Kotlin</a:t>
            </a:r>
            <a:r>
              <a:rPr lang="en-US" sz="3600" dirty="0">
                <a:solidFill>
                  <a:prstClr val="white"/>
                </a:solidFill>
              </a:rPr>
              <a:t>? Python</a:t>
            </a:r>
            <a:r>
              <a:rPr lang="en-US" sz="3600" dirty="0" smtClean="0">
                <a:solidFill>
                  <a:prstClr val="white"/>
                </a:solidFill>
              </a:rPr>
              <a:t>?</a:t>
            </a:r>
          </a:p>
        </p:txBody>
      </p:sp>
      <p:pic>
        <p:nvPicPr>
          <p:cNvPr id="1026" name="Picture 2" descr="Why you need an agenda for meetings with your principal investiga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/>
          <a:stretch/>
        </p:blipFill>
        <p:spPr bwMode="auto">
          <a:xfrm>
            <a:off x="7599509" y="1608667"/>
            <a:ext cx="4533515" cy="524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247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4840" y="2708255"/>
            <a:ext cx="110642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Why do you need to know how to program?</a:t>
            </a:r>
          </a:p>
          <a:p>
            <a:pPr algn="ctr"/>
            <a:r>
              <a:rPr lang="en-US" sz="2800" dirty="0"/>
              <a:t>in order to be able to tell a computer what you want it to do.</a:t>
            </a:r>
          </a:p>
        </p:txBody>
      </p:sp>
    </p:spTree>
    <p:extLst>
      <p:ext uri="{BB962C8B-B14F-4D97-AF65-F5344CB8AC3E}">
        <p14:creationId xmlns:p14="http://schemas.microsoft.com/office/powerpoint/2010/main" val="8852621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667631423"/>
              </p:ext>
            </p:extLst>
          </p:nvPr>
        </p:nvGraphicFramePr>
        <p:xfrm>
          <a:off x="507998" y="1182429"/>
          <a:ext cx="11539621" cy="4060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Amazon.com: Melissa &amp;amp; Doug Abacus - Classic Wooden Educational Counting Toy  With 100 Beads: Melissa &amp;amp; Doug: Toys &amp;amp; Games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t="9524" r="7822" b="6349"/>
          <a:stretch/>
        </p:blipFill>
        <p:spPr bwMode="auto">
          <a:xfrm>
            <a:off x="750541" y="145305"/>
            <a:ext cx="2169122" cy="218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History Of The Calculator: When was the Calculator First Invented?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880" y="300333"/>
            <a:ext cx="1865730" cy="18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mputer - Wikipedia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00" b="9098"/>
          <a:stretch/>
        </p:blipFill>
        <p:spPr bwMode="auto">
          <a:xfrm>
            <a:off x="6414418" y="300333"/>
            <a:ext cx="2138447" cy="201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OS Computer | DOS Computer Prices | MS DOS Computer for sale |  Interloper.com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673" y="343856"/>
            <a:ext cx="1820786" cy="192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ree Vector | Internet communication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93" y="4022935"/>
            <a:ext cx="2368303" cy="264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6" descr="Skyports fourth company to join YPO&amp;#39;s £8m UK government contrac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8" descr="Skyports fourth company to join YPO&amp;#39;s £8m UK government contrac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2" name="Picture 20" descr="Drone delivery coming soon to a supply chain near you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" r="42713" b="30600"/>
          <a:stretch/>
        </p:blipFill>
        <p:spPr bwMode="auto">
          <a:xfrm>
            <a:off x="6277809" y="4283708"/>
            <a:ext cx="2497223" cy="215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Twenty years on from Deep Blue vs Kasparov: how a chess match started the  big data revolution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9" r="18613"/>
          <a:stretch/>
        </p:blipFill>
        <p:spPr bwMode="auto">
          <a:xfrm>
            <a:off x="514297" y="4283708"/>
            <a:ext cx="2641610" cy="212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oronavirus vaccine will be a way of injecting people with microchips?  Don&amp;#39;t fall for this Facebook hoax - Times of India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8" t="27081" r="44022" b="24425"/>
          <a:stretch/>
        </p:blipFill>
        <p:spPr bwMode="auto">
          <a:xfrm>
            <a:off x="9234945" y="4283708"/>
            <a:ext cx="1657164" cy="144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World&amp;#39;s smallest computer and unhackable data top IBM&amp;#39;s annual future-tech  list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7" t="37358" r="36310" b="24922"/>
          <a:stretch/>
        </p:blipFill>
        <p:spPr bwMode="auto">
          <a:xfrm>
            <a:off x="10311066" y="5153399"/>
            <a:ext cx="1495923" cy="134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Siri - Wikipedia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592" y="5552580"/>
            <a:ext cx="1145652" cy="114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Download Cloud Computing Free Download HQ PNG Image | FreePNGIm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188" y="5563900"/>
            <a:ext cx="1424303" cy="106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528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755" y="451613"/>
            <a:ext cx="5988540" cy="600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53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143" y="1857421"/>
            <a:ext cx="3639058" cy="3343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88" y="1476368"/>
            <a:ext cx="2876951" cy="4105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128" y="2138448"/>
            <a:ext cx="3972479" cy="2781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1999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730" r="6260"/>
          <a:stretch/>
        </p:blipFill>
        <p:spPr>
          <a:xfrm>
            <a:off x="3850105" y="2176551"/>
            <a:ext cx="3561348" cy="3019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050" r="11842"/>
          <a:stretch/>
        </p:blipFill>
        <p:spPr>
          <a:xfrm>
            <a:off x="272716" y="1790735"/>
            <a:ext cx="3368842" cy="37914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8443"/>
          <a:stretch/>
        </p:blipFill>
        <p:spPr>
          <a:xfrm>
            <a:off x="7673235" y="2371840"/>
            <a:ext cx="4064477" cy="26292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862501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59"/>
          <a:stretch/>
        </p:blipFill>
        <p:spPr>
          <a:xfrm>
            <a:off x="2076554" y="160420"/>
            <a:ext cx="7699044" cy="64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10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1665" y="1783052"/>
            <a:ext cx="113169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A. You want to be </a:t>
            </a:r>
            <a:r>
              <a:rPr lang="en-US" sz="2400" u="sng" dirty="0"/>
              <a:t>working</a:t>
            </a:r>
            <a:r>
              <a:rPr lang="en-US" sz="2400" dirty="0"/>
              <a:t> in an </a:t>
            </a:r>
            <a:r>
              <a:rPr lang="en-US" sz="2400" u="sng" dirty="0"/>
              <a:t>industry</a:t>
            </a:r>
            <a:r>
              <a:rPr lang="en-US" sz="2400" dirty="0"/>
              <a:t> where there is a </a:t>
            </a:r>
            <a:r>
              <a:rPr lang="en-US" sz="2400" u="sng" dirty="0" smtClean="0"/>
              <a:t>high demand</a:t>
            </a:r>
            <a:r>
              <a:rPr lang="en-US" sz="2400" dirty="0" smtClean="0"/>
              <a:t> for </a:t>
            </a:r>
            <a:r>
              <a:rPr lang="en-US" sz="2400" dirty="0"/>
              <a:t>the </a:t>
            </a:r>
            <a:r>
              <a:rPr lang="en-US" sz="2400" u="sng" dirty="0"/>
              <a:t>skill</a:t>
            </a:r>
            <a:r>
              <a:rPr lang="en-US" sz="2400" dirty="0"/>
              <a:t> and many </a:t>
            </a:r>
            <a:r>
              <a:rPr lang="en-US" sz="2400" u="sng" dirty="0"/>
              <a:t>possibilities</a:t>
            </a:r>
            <a:r>
              <a:rPr lang="en-US" sz="2400" dirty="0"/>
              <a:t> to be in </a:t>
            </a:r>
            <a:r>
              <a:rPr lang="en-US" sz="2400" u="sng" dirty="0"/>
              <a:t>important </a:t>
            </a:r>
            <a:r>
              <a:rPr lang="en-US" sz="2400" u="sng" dirty="0" smtClean="0"/>
              <a:t>roles</a:t>
            </a:r>
            <a:r>
              <a:rPr lang="en-US" sz="2400" dirty="0" smtClean="0"/>
              <a:t> at </a:t>
            </a:r>
            <a:r>
              <a:rPr lang="en-US" sz="2400" dirty="0"/>
              <a:t>the top of the food chain.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B</a:t>
            </a:r>
            <a:r>
              <a:rPr lang="en-US" sz="2400" dirty="0" smtClean="0"/>
              <a:t>. </a:t>
            </a:r>
            <a:r>
              <a:rPr lang="en-US" sz="2400" u="sng" dirty="0"/>
              <a:t>L</a:t>
            </a:r>
            <a:r>
              <a:rPr lang="en-US" sz="2400" u="sng" dirty="0" smtClean="0"/>
              <a:t>ocation </a:t>
            </a:r>
            <a:r>
              <a:rPr lang="en-US" sz="2400" u="sng" dirty="0"/>
              <a:t>independent</a:t>
            </a:r>
            <a:r>
              <a:rPr lang="en-US" sz="2400" dirty="0"/>
              <a:t>. You want a skill that allows you to go anywhere in the world and still be able to find a job easily. If you decide to move to Iceland tomorrow, you want to make sure that you won’t have issues finding a job.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 smtClean="0"/>
              <a:t>C. You’ve </a:t>
            </a:r>
            <a:r>
              <a:rPr lang="en-US" sz="2400" dirty="0"/>
              <a:t>noticed the difference between 2010 and 2021 and how much technological progress we have made in those short 10 years. You want to be at the </a:t>
            </a:r>
            <a:r>
              <a:rPr lang="en-US" sz="2400" u="sng" dirty="0"/>
              <a:t>forefront</a:t>
            </a:r>
            <a:r>
              <a:rPr lang="en-US" sz="2400" dirty="0"/>
              <a:t> of an </a:t>
            </a:r>
            <a:r>
              <a:rPr lang="en-US" sz="2400" u="sng" dirty="0"/>
              <a:t>industry</a:t>
            </a:r>
            <a:r>
              <a:rPr lang="en-US" sz="2400" dirty="0"/>
              <a:t> that is </a:t>
            </a:r>
            <a:r>
              <a:rPr lang="en-US" sz="2400" u="sng" dirty="0"/>
              <a:t>impacting the world</a:t>
            </a:r>
            <a:r>
              <a:rPr lang="en-US" sz="2400" dirty="0" smtClean="0"/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2429828" y="235662"/>
            <a:ext cx="71406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would want to go down this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path?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37895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0551" y="2895205"/>
            <a:ext cx="11479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D</a:t>
            </a:r>
            <a:r>
              <a:rPr lang="en-US" sz="2400" dirty="0"/>
              <a:t>. We interact with technology on the daily, and you want to not be </a:t>
            </a:r>
            <a:r>
              <a:rPr lang="en-US" sz="2400" u="sng" dirty="0"/>
              <a:t>left behind in the dust</a:t>
            </a:r>
            <a:r>
              <a:rPr lang="en-US" sz="2400" dirty="0"/>
              <a:t> as these take over our future. You want to understand and be able to pick up the skills underlying all of </a:t>
            </a:r>
            <a:r>
              <a:rPr lang="en-US" sz="2400" dirty="0" smtClean="0"/>
              <a:t>these technologies: programming is </a:t>
            </a:r>
            <a:r>
              <a:rPr lang="en-US" sz="2400" dirty="0"/>
              <a:t>a great foot in the door to these industries</a:t>
            </a:r>
            <a:r>
              <a:rPr lang="en-US" sz="2400" dirty="0" smtClean="0"/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2429828" y="235662"/>
            <a:ext cx="71406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would want to go down this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path?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754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Top 30 Black Flame Candle GIFs | Find the best GIF on Gfyc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669" y="3502121"/>
            <a:ext cx="5761086" cy="331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1445" y="2906165"/>
            <a:ext cx="111055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“You can’t predict, you can prepare</a:t>
            </a:r>
            <a:r>
              <a:rPr lang="en-US" sz="3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.”</a:t>
            </a:r>
          </a:p>
          <a:p>
            <a:pPr algn="ctr"/>
            <a:r>
              <a:rPr lang="en-US" sz="3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 </a:t>
            </a:r>
            <a:r>
              <a:rPr lang="en-US" sz="3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— Howard Marks</a:t>
            </a:r>
            <a:endParaRPr lang="en-US" sz="3000" b="1" i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4262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l"/>
            <a:r>
              <a:rPr lang="en" dirty="0" smtClean="0"/>
              <a:t>Which </a:t>
            </a:r>
            <a:r>
              <a:rPr lang="en" dirty="0"/>
              <a:t>programming language should I start learning first?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415600" y="1355360"/>
            <a:ext cx="11360800" cy="302012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 algn="ctr">
              <a:buNone/>
            </a:pPr>
            <a:r>
              <a:rPr lang="en" sz="2000" dirty="0"/>
              <a:t>A programming language is simply a tool. </a:t>
            </a:r>
            <a:endParaRPr lang="en" sz="2000" dirty="0" smtClean="0"/>
          </a:p>
          <a:p>
            <a:pPr marL="0" indent="0" algn="ctr">
              <a:buNone/>
            </a:pPr>
            <a:r>
              <a:rPr lang="en" sz="2000" dirty="0" smtClean="0"/>
              <a:t>It </a:t>
            </a:r>
            <a:r>
              <a:rPr lang="en" sz="2000" dirty="0"/>
              <a:t>is no different from any other tool in your hardware box. </a:t>
            </a:r>
            <a:endParaRPr lang="en" sz="2000" dirty="0" smtClean="0"/>
          </a:p>
          <a:p>
            <a:pPr marL="0" indent="0" algn="ctr">
              <a:buNone/>
            </a:pPr>
            <a:r>
              <a:rPr lang="en" sz="2000" dirty="0" smtClean="0"/>
              <a:t>If </a:t>
            </a:r>
            <a:r>
              <a:rPr lang="en" sz="2000" dirty="0"/>
              <a:t>you want to hammer a nail, you should be using a hammer</a:t>
            </a:r>
            <a:r>
              <a:rPr lang="en" sz="2000" dirty="0" smtClean="0"/>
              <a:t>.</a:t>
            </a:r>
          </a:p>
          <a:p>
            <a:pPr marL="0" indent="0" algn="ctr">
              <a:buNone/>
            </a:pPr>
            <a:r>
              <a:rPr lang="en" sz="2000" dirty="0" smtClean="0"/>
              <a:t>If </a:t>
            </a:r>
            <a:r>
              <a:rPr lang="en" sz="2000" dirty="0"/>
              <a:t>you want to fix your water pipes, you’ll probably need a spanner</a:t>
            </a:r>
            <a:r>
              <a:rPr lang="en" sz="2000" dirty="0" smtClean="0"/>
              <a:t>.</a:t>
            </a:r>
          </a:p>
          <a:p>
            <a:pPr marL="0" indent="0" algn="ctr">
              <a:buNone/>
            </a:pPr>
            <a:endParaRPr lang="en" sz="2000" dirty="0"/>
          </a:p>
          <a:p>
            <a:pPr marL="0" indent="0" algn="ctr">
              <a:buNone/>
            </a:pPr>
            <a:r>
              <a:rPr lang="en" sz="2000" dirty="0" smtClean="0"/>
              <a:t>Yes</a:t>
            </a:r>
            <a:r>
              <a:rPr lang="en" sz="2000" dirty="0"/>
              <a:t>, it’s possible to hammer in a nail using the side of the spanner and the same programming language can be used to solve different types of problems. </a:t>
            </a:r>
            <a:endParaRPr lang="en" sz="2000" dirty="0" smtClean="0"/>
          </a:p>
        </p:txBody>
      </p:sp>
      <p:pic>
        <p:nvPicPr>
          <p:cNvPr id="1026" name="Picture 2" descr="Klein Tools 94130 5-Piece 1000V Insulated Tool Kit | eBa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6" b="9869"/>
          <a:stretch/>
        </p:blipFill>
        <p:spPr bwMode="auto">
          <a:xfrm>
            <a:off x="4648200" y="4238327"/>
            <a:ext cx="2880360" cy="246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94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l"/>
            <a:r>
              <a:rPr lang="en" dirty="0" smtClean="0"/>
              <a:t>Which </a:t>
            </a:r>
            <a:r>
              <a:rPr lang="en" dirty="0"/>
              <a:t>programming language should I start learning first?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415600" y="1429953"/>
            <a:ext cx="11360800" cy="510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-US" sz="2000" dirty="0"/>
              <a:t>The carpenter will tell you that his </a:t>
            </a:r>
            <a:r>
              <a:rPr lang="en-US" sz="2000" dirty="0" smtClean="0"/>
              <a:t>favorite </a:t>
            </a:r>
            <a:r>
              <a:rPr lang="en-US" sz="2000" dirty="0"/>
              <a:t>tool is a hammer and the plumber will say it’s the spanner, but it still doesn’t make it the “best tool to fix things”.  </a:t>
            </a:r>
            <a:endParaRPr lang="en-US" sz="2000" dirty="0" smtClean="0"/>
          </a:p>
          <a:p>
            <a:pPr marL="0" indent="0">
              <a:spcBef>
                <a:spcPts val="1600"/>
              </a:spcBef>
              <a:buNone/>
            </a:pPr>
            <a:r>
              <a:rPr lang="en-US" sz="2000" dirty="0" smtClean="0"/>
              <a:t>A frontend </a:t>
            </a:r>
            <a:r>
              <a:rPr lang="en-US" sz="2000" dirty="0"/>
              <a:t>web developer will tell you that JavaScript is the best language to learn for a beginner. A statistician will advise you that you’ll be best served with the R programming language. But at the end of the day, all that matters is what you are trying to do with your tool. 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2000" dirty="0"/>
              <a:t>But the good news is the core programming concepts: loops, conditionals, functions, etc. they’re all the same. The difference is mostly syntactical. </a:t>
            </a:r>
            <a:endParaRPr lang="en-US" sz="2000" dirty="0" smtClean="0"/>
          </a:p>
          <a:p>
            <a:pPr marL="0" indent="0">
              <a:spcBef>
                <a:spcPts val="1600"/>
              </a:spcBef>
              <a:buNone/>
            </a:pPr>
            <a:r>
              <a:rPr lang="en-US" sz="2000" dirty="0" smtClean="0"/>
              <a:t>In </a:t>
            </a:r>
            <a:r>
              <a:rPr lang="en-US" sz="2000" dirty="0"/>
              <a:t>English, we have werewolves, in German they have </a:t>
            </a:r>
            <a:r>
              <a:rPr lang="en-US" sz="2000" dirty="0" err="1"/>
              <a:t>Werwölfe</a:t>
            </a:r>
            <a:r>
              <a:rPr lang="en-US" sz="2000" dirty="0"/>
              <a:t>. It’s still the same.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 dirty="0"/>
              <a:t>So, decide on the task that you are trying to accomplish, then pick the best tool for that task. </a:t>
            </a:r>
          </a:p>
        </p:txBody>
      </p:sp>
    </p:spTree>
    <p:extLst>
      <p:ext uri="{BB962C8B-B14F-4D97-AF65-F5344CB8AC3E}">
        <p14:creationId xmlns:p14="http://schemas.microsoft.com/office/powerpoint/2010/main" val="19595768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430840" y="850833"/>
            <a:ext cx="11360800" cy="510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2800" dirty="0"/>
              <a:t>The skill that most employers look for when recruiting is </a:t>
            </a:r>
            <a:endParaRPr lang="en-US" sz="2800" dirty="0" smtClean="0"/>
          </a:p>
          <a:p>
            <a:pPr marL="0" lvl="0" indent="0" algn="ctr">
              <a:spcAft>
                <a:spcPts val="1200"/>
              </a:spcAft>
              <a:buNone/>
            </a:pPr>
            <a:r>
              <a:rPr lang="en-US" sz="3500" b="1" dirty="0" smtClean="0"/>
              <a:t>the </a:t>
            </a:r>
            <a:r>
              <a:rPr lang="en-US" sz="3500" b="1" dirty="0"/>
              <a:t>ability to think. </a:t>
            </a:r>
            <a:endParaRPr lang="en-US" sz="3500" b="1" dirty="0" smtClean="0"/>
          </a:p>
          <a:p>
            <a:pPr marL="0" lvl="0" indent="0" algn="ctr">
              <a:spcAft>
                <a:spcPts val="1200"/>
              </a:spcAft>
              <a:buNone/>
            </a:pPr>
            <a:endParaRPr lang="en-US" sz="3500" b="1" dirty="0" smtClean="0"/>
          </a:p>
          <a:p>
            <a:pPr marL="0" lvl="0" indent="0" algn="ctr">
              <a:spcAft>
                <a:spcPts val="1200"/>
              </a:spcAft>
              <a:buNone/>
            </a:pPr>
            <a:r>
              <a:rPr lang="en-US" sz="2800" dirty="0" smtClean="0"/>
              <a:t>Knowledge </a:t>
            </a:r>
            <a:r>
              <a:rPr lang="en-US" sz="2800" dirty="0"/>
              <a:t>is valued in a world where information is hard to come by</a:t>
            </a:r>
            <a:r>
              <a:rPr lang="en-US" sz="2800" dirty="0" smtClean="0"/>
              <a:t>.</a:t>
            </a:r>
          </a:p>
          <a:p>
            <a:pPr marL="0" lvl="0" indent="0" algn="ctr">
              <a:spcAft>
                <a:spcPts val="1200"/>
              </a:spcAft>
              <a:buNone/>
            </a:pPr>
            <a:r>
              <a:rPr lang="en-US" sz="2800" dirty="0" smtClean="0"/>
              <a:t>In </a:t>
            </a:r>
            <a:r>
              <a:rPr lang="en-US" sz="2800" dirty="0"/>
              <a:t>the 1800s, only the rich had access to good books and good teachers. </a:t>
            </a:r>
            <a:endParaRPr lang="en-US" sz="2800" dirty="0" smtClean="0"/>
          </a:p>
          <a:p>
            <a:pPr marL="0" lvl="0" indent="0" algn="ctr">
              <a:spcAft>
                <a:spcPts val="1200"/>
              </a:spcAft>
              <a:buNone/>
            </a:pPr>
            <a:endParaRPr lang="en-US" sz="2800" dirty="0" smtClean="0"/>
          </a:p>
          <a:p>
            <a:pPr marL="0" lvl="0" indent="0" algn="ctr">
              <a:spcAft>
                <a:spcPts val="1200"/>
              </a:spcAft>
              <a:buNone/>
            </a:pPr>
            <a:r>
              <a:rPr lang="en-US" sz="2800" dirty="0" smtClean="0"/>
              <a:t>Now</a:t>
            </a:r>
            <a:r>
              <a:rPr lang="en-US" sz="2800" dirty="0"/>
              <a:t>, everyone has all the information they had and more at the tap of a mouse</a:t>
            </a:r>
            <a:r>
              <a:rPr lang="en-US" sz="2800" dirty="0" smtClean="0"/>
              <a:t>.</a:t>
            </a:r>
          </a:p>
          <a:p>
            <a:pPr marL="0" lvl="0" indent="0" algn="ctr">
              <a:spcAft>
                <a:spcPts val="1200"/>
              </a:spcAft>
              <a:buNone/>
            </a:pPr>
            <a:r>
              <a:rPr lang="en-US" sz="2800" dirty="0" smtClean="0"/>
              <a:t> </a:t>
            </a:r>
          </a:p>
          <a:p>
            <a:pPr marL="0" lvl="0" indent="0" algn="ctr">
              <a:spcAft>
                <a:spcPts val="1200"/>
              </a:spcAft>
              <a:buNone/>
            </a:pPr>
            <a:r>
              <a:rPr lang="en-US" sz="2800" dirty="0" smtClean="0"/>
              <a:t>Information </a:t>
            </a:r>
            <a:r>
              <a:rPr lang="en-US" sz="2800" dirty="0"/>
              <a:t>is losing value, the ability to think is the stock to buy</a:t>
            </a:r>
            <a:r>
              <a:rPr lang="en-US" sz="2800" dirty="0" smtClean="0"/>
              <a:t>.</a:t>
            </a:r>
          </a:p>
        </p:txBody>
      </p:sp>
      <p:pic>
        <p:nvPicPr>
          <p:cNvPr id="2050" name="Picture 2" descr="Open to Think: How We Can Unleash Pure Thinking Power - Worq I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9" r="36552" b="-614"/>
          <a:stretch/>
        </p:blipFill>
        <p:spPr bwMode="auto">
          <a:xfrm>
            <a:off x="10515600" y="152400"/>
            <a:ext cx="1493645" cy="208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863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نتيجة بحث الصور عن ‪Programming language top job 2019‬‏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t="3736" r="5252"/>
          <a:stretch/>
        </p:blipFill>
        <p:spPr bwMode="auto">
          <a:xfrm>
            <a:off x="6607277" y="1310186"/>
            <a:ext cx="5348162" cy="50539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Rectangle 2"/>
          <p:cNvSpPr/>
          <p:nvPr/>
        </p:nvSpPr>
        <p:spPr>
          <a:xfrm>
            <a:off x="259014" y="1713315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29303B"/>
                </a:solidFill>
                <a:latin typeface="open sans"/>
              </a:rPr>
              <a:t>The </a:t>
            </a:r>
            <a:r>
              <a:rPr lang="en-US" dirty="0">
                <a:solidFill>
                  <a:srgbClr val="29303B"/>
                </a:solidFill>
                <a:latin typeface="open sans"/>
              </a:rPr>
              <a:t>reality is that there is a lot of computer languages out there.  It's in the </a:t>
            </a:r>
            <a:r>
              <a:rPr lang="en-US" dirty="0" smtClean="0">
                <a:solidFill>
                  <a:srgbClr val="29303B"/>
                </a:solidFill>
                <a:latin typeface="open sans"/>
              </a:rPr>
              <a:t>hundreds. </a:t>
            </a:r>
            <a:r>
              <a:rPr lang="en-US" dirty="0">
                <a:solidFill>
                  <a:srgbClr val="29303B"/>
                </a:solidFill>
                <a:latin typeface="open sans"/>
              </a:rPr>
              <a:t>Why would you choose the Java language</a:t>
            </a:r>
            <a:r>
              <a:rPr lang="en-US" dirty="0" smtClean="0">
                <a:solidFill>
                  <a:srgbClr val="29303B"/>
                </a:solidFill>
                <a:latin typeface="open sans"/>
              </a:rPr>
              <a:t>?</a:t>
            </a:r>
          </a:p>
          <a:p>
            <a:endParaRPr lang="en-US" dirty="0">
              <a:solidFill>
                <a:srgbClr val="29303B"/>
              </a:solidFill>
              <a:latin typeface="open sans"/>
            </a:endParaRPr>
          </a:p>
          <a:p>
            <a:r>
              <a:rPr lang="en-US" dirty="0">
                <a:solidFill>
                  <a:srgbClr val="29303B"/>
                </a:solidFill>
                <a:latin typeface="open sans"/>
              </a:rPr>
              <a:t>The number one reason is its popularity.  According to many official websites that track popularity of languages, Java is either #1 or in the top 3. </a:t>
            </a:r>
            <a:endParaRPr lang="en-US" dirty="0" smtClean="0">
              <a:solidFill>
                <a:srgbClr val="29303B"/>
              </a:solidFill>
              <a:latin typeface="open sans"/>
            </a:endParaRPr>
          </a:p>
          <a:p>
            <a:endParaRPr lang="en-US" dirty="0">
              <a:solidFill>
                <a:srgbClr val="29303B"/>
              </a:solidFill>
              <a:latin typeface="open sans"/>
            </a:endParaRPr>
          </a:p>
          <a:p>
            <a:r>
              <a:rPr lang="en-US" dirty="0" smtClean="0">
                <a:solidFill>
                  <a:srgbClr val="29303B"/>
                </a:solidFill>
                <a:latin typeface="open sans"/>
              </a:rPr>
              <a:t>Popularity </a:t>
            </a:r>
            <a:r>
              <a:rPr lang="en-US" dirty="0">
                <a:solidFill>
                  <a:srgbClr val="29303B"/>
                </a:solidFill>
                <a:latin typeface="open sans"/>
              </a:rPr>
              <a:t>means </a:t>
            </a:r>
            <a:r>
              <a:rPr lang="en-US" u="sng" dirty="0">
                <a:solidFill>
                  <a:srgbClr val="29303B"/>
                </a:solidFill>
                <a:latin typeface="open sans"/>
              </a:rPr>
              <a:t>more companies</a:t>
            </a:r>
            <a:r>
              <a:rPr lang="en-US" dirty="0">
                <a:solidFill>
                  <a:srgbClr val="29303B"/>
                </a:solidFill>
                <a:latin typeface="open sans"/>
              </a:rPr>
              <a:t> and their staff are using it, so there are </a:t>
            </a:r>
            <a:r>
              <a:rPr lang="en-US" u="sng" dirty="0">
                <a:solidFill>
                  <a:srgbClr val="29303B"/>
                </a:solidFill>
                <a:latin typeface="open sans"/>
              </a:rPr>
              <a:t>more career opportunities</a:t>
            </a:r>
            <a:r>
              <a:rPr lang="en-US" dirty="0">
                <a:solidFill>
                  <a:srgbClr val="29303B"/>
                </a:solidFill>
                <a:latin typeface="open sans"/>
              </a:rPr>
              <a:t> available for you if you are skilled in the language</a:t>
            </a:r>
            <a:r>
              <a:rPr lang="en-US" dirty="0" smtClean="0">
                <a:solidFill>
                  <a:srgbClr val="29303B"/>
                </a:solidFill>
                <a:latin typeface="open sans"/>
              </a:rPr>
              <a:t>.</a:t>
            </a:r>
          </a:p>
          <a:p>
            <a:endParaRPr lang="en-US" dirty="0">
              <a:solidFill>
                <a:srgbClr val="29303B"/>
              </a:solidFill>
              <a:latin typeface="open sans"/>
            </a:endParaRPr>
          </a:p>
          <a:p>
            <a:r>
              <a:rPr lang="en-US" dirty="0">
                <a:solidFill>
                  <a:srgbClr val="29303B"/>
                </a:solidFill>
                <a:latin typeface="open sans"/>
              </a:rPr>
              <a:t>The last thing you want to do is pick a language that is not in mainstream use.  Java came out in the 1990's and is still very popular today.</a:t>
            </a:r>
            <a:endParaRPr lang="en-US" b="0" i="0" dirty="0">
              <a:solidFill>
                <a:srgbClr val="29303B"/>
              </a:solidFill>
              <a:effectLst/>
              <a:latin typeface="open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89027" y="235663"/>
            <a:ext cx="62539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would you choose to learn Java?</a:t>
            </a:r>
          </a:p>
        </p:txBody>
      </p:sp>
    </p:spTree>
    <p:extLst>
      <p:ext uri="{BB962C8B-B14F-4D97-AF65-F5344CB8AC3E}">
        <p14:creationId xmlns:p14="http://schemas.microsoft.com/office/powerpoint/2010/main" val="243884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4" y="250131"/>
            <a:ext cx="118967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266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6" y="199355"/>
            <a:ext cx="11886233" cy="630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581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4616" y="360205"/>
            <a:ext cx="1162812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When you start out programming, you don’t know the language that well. </a:t>
            </a:r>
            <a:endParaRPr lang="en-US" sz="2000" dirty="0" smtClean="0"/>
          </a:p>
          <a:p>
            <a:r>
              <a:rPr lang="en-US" sz="2000" dirty="0" smtClean="0"/>
              <a:t>When </a:t>
            </a:r>
            <a:r>
              <a:rPr lang="en-US" sz="2000" dirty="0"/>
              <a:t>trying to solve challenges, or write your own programs, you may struggle because you are </a:t>
            </a:r>
            <a:r>
              <a:rPr lang="en-US" sz="2000" u="sng" dirty="0"/>
              <a:t>focused more on the “controls”</a:t>
            </a:r>
            <a:r>
              <a:rPr lang="en-US" sz="2000" dirty="0"/>
              <a:t> – e.g. “Which keyword is used to exit a loop again?”. </a:t>
            </a:r>
            <a:endParaRPr lang="en-US" sz="2000" dirty="0" smtClean="0"/>
          </a:p>
          <a:p>
            <a:r>
              <a:rPr lang="en-US" sz="2000" dirty="0" smtClean="0"/>
              <a:t>Or</a:t>
            </a:r>
            <a:r>
              <a:rPr lang="en-US" sz="2000" dirty="0"/>
              <a:t>, “Do I put a semi-colon at the end of the line that ends in a left curly brace?”. And so on.</a:t>
            </a:r>
          </a:p>
          <a:p>
            <a:endParaRPr lang="en-US" sz="2000" dirty="0" smtClean="0"/>
          </a:p>
          <a:p>
            <a:r>
              <a:rPr lang="en-US" sz="2000" dirty="0" smtClean="0"/>
              <a:t>But </a:t>
            </a:r>
            <a:r>
              <a:rPr lang="en-US" sz="2000" dirty="0"/>
              <a:t>as you persist, the right keywords come instinctively.  You start thinking along the lines of “ok, so I have to exit this loop if the calculation has completed, and then I have to save the results to a file”.</a:t>
            </a:r>
          </a:p>
          <a:p>
            <a:endParaRPr lang="en-US" sz="2000" dirty="0"/>
          </a:p>
          <a:p>
            <a:r>
              <a:rPr lang="en-US" sz="2000" dirty="0"/>
              <a:t>Your brain instinctually tells your fingers to type “break;” to exit that loop, and remembers not to put a semi-colon  on a line with a left curly brace, because </a:t>
            </a:r>
            <a:r>
              <a:rPr lang="en-US" sz="2000" dirty="0" smtClean="0"/>
              <a:t>that's </a:t>
            </a:r>
            <a:r>
              <a:rPr lang="en-US" sz="2000" dirty="0"/>
              <a:t>a code block, and you don’t put semi-colons there.</a:t>
            </a:r>
          </a:p>
          <a:p>
            <a:endParaRPr lang="en-US" sz="2000" dirty="0"/>
          </a:p>
        </p:txBody>
      </p:sp>
      <p:pic>
        <p:nvPicPr>
          <p:cNvPr id="18434" name="Picture 2" descr="Amazon.com: PlayStation 3 Dualshock 3 Wireless Controller (Black): Artist  Not Provided: Video Ga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215" y="4053878"/>
            <a:ext cx="4218305" cy="28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4045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4520" y="1295400"/>
            <a:ext cx="8503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</a:rPr>
              <a:t>I have taught many “first time programmers”. </a:t>
            </a:r>
            <a:endParaRPr lang="en-US" sz="2800" dirty="0" smtClean="0">
              <a:solidFill>
                <a:prstClr val="black"/>
              </a:solidFill>
            </a:endParaRPr>
          </a:p>
          <a:p>
            <a:pPr algn="ctr"/>
            <a:r>
              <a:rPr lang="en-US" sz="2800" dirty="0" smtClean="0">
                <a:solidFill>
                  <a:prstClr val="black"/>
                </a:solidFill>
              </a:rPr>
              <a:t>And </a:t>
            </a:r>
            <a:r>
              <a:rPr lang="en-US" sz="2800" dirty="0">
                <a:solidFill>
                  <a:prstClr val="black"/>
                </a:solidFill>
              </a:rPr>
              <a:t>the good news is that I have rarely found a student that couldn’t learn to program. </a:t>
            </a:r>
            <a:endParaRPr lang="en-US" sz="2800" dirty="0" smtClean="0">
              <a:solidFill>
                <a:prstClr val="black"/>
              </a:solidFill>
            </a:endParaRPr>
          </a:p>
          <a:p>
            <a:pPr algn="ctr"/>
            <a:endParaRPr lang="en-US" sz="2800" dirty="0">
              <a:solidFill>
                <a:prstClr val="black"/>
              </a:solidFill>
            </a:endParaRPr>
          </a:p>
          <a:p>
            <a:pPr algn="ctr"/>
            <a:r>
              <a:rPr lang="en-US" sz="2800" dirty="0" smtClean="0">
                <a:solidFill>
                  <a:prstClr val="black"/>
                </a:solidFill>
              </a:rPr>
              <a:t>I </a:t>
            </a:r>
            <a:r>
              <a:rPr lang="en-US" sz="2800" dirty="0">
                <a:solidFill>
                  <a:prstClr val="black"/>
                </a:solidFill>
              </a:rPr>
              <a:t>see it as a basic human skill, just like reading, writing, and arithmetic. </a:t>
            </a:r>
            <a:endParaRPr lang="en-US" sz="2800" dirty="0" smtClean="0">
              <a:solidFill>
                <a:prstClr val="black"/>
              </a:solidFill>
            </a:endParaRPr>
          </a:p>
          <a:p>
            <a:pPr algn="ctr"/>
            <a:endParaRPr lang="en-US" sz="2800" dirty="0">
              <a:solidFill>
                <a:prstClr val="black"/>
              </a:solidFill>
            </a:endParaRPr>
          </a:p>
          <a:p>
            <a:pPr algn="ctr"/>
            <a:r>
              <a:rPr lang="en-US" sz="2800" dirty="0" smtClean="0">
                <a:solidFill>
                  <a:prstClr val="black"/>
                </a:solidFill>
              </a:rPr>
              <a:t>Anyone </a:t>
            </a:r>
            <a:r>
              <a:rPr lang="en-US" sz="2800" dirty="0">
                <a:solidFill>
                  <a:prstClr val="black"/>
                </a:solidFill>
              </a:rPr>
              <a:t>can do it, it is part of our human capacities, but does need to be learned.</a:t>
            </a:r>
          </a:p>
          <a:p>
            <a:pPr algn="ctr"/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6463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79120" y="1173540"/>
            <a:ext cx="1123188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It's about showing </a:t>
            </a:r>
            <a:r>
              <a:rPr lang="en-US" sz="2400" dirty="0" smtClean="0"/>
              <a:t>persistence </a:t>
            </a:r>
            <a:r>
              <a:rPr lang="en-US" sz="2400" dirty="0"/>
              <a:t>to succeed, </a:t>
            </a:r>
          </a:p>
          <a:p>
            <a:pPr algn="ctr"/>
            <a:r>
              <a:rPr lang="en-US" sz="2400" dirty="0"/>
              <a:t>When you are starting to learn any skill, you will get </a:t>
            </a:r>
            <a:r>
              <a:rPr lang="en-US" sz="2400" dirty="0" smtClean="0"/>
              <a:t>frustrated.</a:t>
            </a:r>
            <a:endParaRPr lang="en-US" sz="2400" dirty="0"/>
          </a:p>
          <a:p>
            <a:pPr algn="ctr"/>
            <a:r>
              <a:rPr lang="en-US" sz="2400" dirty="0" smtClean="0"/>
              <a:t>You </a:t>
            </a:r>
            <a:r>
              <a:rPr lang="en-US" sz="2400" dirty="0"/>
              <a:t>might scream pull your </a:t>
            </a:r>
            <a:r>
              <a:rPr lang="en-US" sz="2400" dirty="0" smtClean="0"/>
              <a:t>hair </a:t>
            </a:r>
            <a:r>
              <a:rPr lang="en-US" sz="2400" dirty="0"/>
              <a:t>... </a:t>
            </a:r>
          </a:p>
          <a:p>
            <a:pPr algn="ctr"/>
            <a:r>
              <a:rPr lang="en-US" sz="2400" dirty="0"/>
              <a:t>You need to </a:t>
            </a:r>
            <a:r>
              <a:rPr lang="en-US" sz="2400" dirty="0" smtClean="0"/>
              <a:t>persist </a:t>
            </a:r>
            <a:r>
              <a:rPr lang="en-US" sz="2400" dirty="0"/>
              <a:t>through that.</a:t>
            </a:r>
          </a:p>
          <a:p>
            <a:pPr algn="ctr"/>
            <a:r>
              <a:rPr lang="en-US" sz="2400" dirty="0"/>
              <a:t>Just refuse to give up.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It takes time, dedication and persistence to become a programmer.</a:t>
            </a:r>
          </a:p>
          <a:p>
            <a:pPr algn="ctr"/>
            <a:r>
              <a:rPr lang="en-US" sz="2400" dirty="0"/>
              <a:t>If you don’t understand something, research, re-try the </a:t>
            </a:r>
            <a:r>
              <a:rPr lang="en-US" sz="2400" dirty="0" smtClean="0"/>
              <a:t>exercise.</a:t>
            </a:r>
          </a:p>
          <a:p>
            <a:pPr algn="ctr"/>
            <a:r>
              <a:rPr lang="en-US" sz="2400" dirty="0" smtClean="0"/>
              <a:t>– </a:t>
            </a:r>
            <a:r>
              <a:rPr lang="en-US" sz="2400" dirty="0"/>
              <a:t>Sometimes 2,3 or more times</a:t>
            </a:r>
            <a:r>
              <a:rPr lang="en-US" sz="2400" dirty="0" smtClean="0"/>
              <a:t>!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If you are frustrated, or worried, or ready to give up, it’s likely you are at the “start of the game” when it comes to programming.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50717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5431" y="2156664"/>
            <a:ext cx="108765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CODING IS LIKE ANY OTHER SKILL... </a:t>
            </a:r>
            <a:endParaRPr lang="en-US" sz="2800" dirty="0" smtClean="0"/>
          </a:p>
          <a:p>
            <a:pPr algn="ctr"/>
            <a:r>
              <a:rPr lang="en-US" sz="2800" dirty="0" smtClean="0"/>
              <a:t>FOR </a:t>
            </a:r>
            <a:r>
              <a:rPr lang="en-US" sz="2800" dirty="0"/>
              <a:t>EXAMPLE </a:t>
            </a:r>
            <a:r>
              <a:rPr lang="en-US" sz="2800" dirty="0" smtClean="0"/>
              <a:t>SWIMMING, YOU </a:t>
            </a:r>
            <a:r>
              <a:rPr lang="en-US" sz="2800" dirty="0"/>
              <a:t>LEARN IT BY DOING, AT FIRST IT'S VERY HARD, YOU'RE SCARED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BUT </a:t>
            </a:r>
            <a:r>
              <a:rPr lang="en-US" sz="2800" dirty="0"/>
              <a:t>THEN YOU DO IT WITHOUT </a:t>
            </a:r>
            <a:r>
              <a:rPr lang="en-US" sz="2800" dirty="0" smtClean="0"/>
              <a:t>THINKING</a:t>
            </a:r>
            <a:endParaRPr lang="en-US" sz="2800" dirty="0"/>
          </a:p>
          <a:p>
            <a:pPr algn="ctr"/>
            <a:r>
              <a:rPr lang="en-US" sz="2800" dirty="0"/>
              <a:t>SO LEARNING TO CODE IN A WEEK IS NOT POSSIBLE</a:t>
            </a:r>
          </a:p>
        </p:txBody>
      </p:sp>
    </p:spTree>
    <p:extLst>
      <p:ext uri="{BB962C8B-B14F-4D97-AF65-F5344CB8AC3E}">
        <p14:creationId xmlns:p14="http://schemas.microsoft.com/office/powerpoint/2010/main" val="1917096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2headedsnake — fubiz: Hand Drawn Animation Test by Will Holm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68" y="3687097"/>
            <a:ext cx="2646016" cy="370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16194" y="1154439"/>
            <a:ext cx="111055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“You can’t predict, you can prepare</a:t>
            </a:r>
            <a:r>
              <a:rPr lang="en-US" sz="3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.”</a:t>
            </a:r>
          </a:p>
          <a:p>
            <a:pPr algn="ctr"/>
            <a:r>
              <a:rPr lang="en-US" sz="3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 </a:t>
            </a:r>
            <a:r>
              <a:rPr lang="en-US" sz="3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— Howard Marks</a:t>
            </a:r>
            <a:endParaRPr lang="en-US" sz="3000" b="1" i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6194" y="3349860"/>
            <a:ext cx="111055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“Predicting rain doesn’t count. Building arks does.” </a:t>
            </a:r>
            <a:endParaRPr lang="en-US" sz="30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eorgia" panose="02040502050405020303" pitchFamily="18" charset="0"/>
            </a:endParaRPr>
          </a:p>
          <a:p>
            <a:pPr algn="ctr"/>
            <a:r>
              <a:rPr lang="en-US" sz="3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— </a:t>
            </a:r>
            <a:r>
              <a:rPr lang="en-US" sz="3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Warren Buffett</a:t>
            </a:r>
            <a:endParaRPr lang="en-US" sz="3000" b="1" i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93807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0.74231 0.00417 " pathEditMode="relative" rAng="0" ptsTypes="AA">
                                      <p:cBhvr>
                                        <p:cTn id="6" dur="13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010"/>
            <a:ext cx="12192000" cy="40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467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71048"/>
            <a:ext cx="12192000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" b="1" dirty="0">
                <a:ln w="12700">
                  <a:solidFill>
                    <a:srgbClr val="75BDA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75BDA7"/>
                  </a:fgClr>
                  <a:bgClr>
                    <a:srgbClr val="75BDA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75BDA7">
                      <a:lumMod val="50000"/>
                    </a:srgbClr>
                  </a:innerShdw>
                </a:effectLst>
              </a:rPr>
              <a:t>WHAT WILL WE </a:t>
            </a:r>
            <a:r>
              <a:rPr lang="en-US" sz="5000" b="1" dirty="0" smtClean="0">
                <a:ln w="12700">
                  <a:solidFill>
                    <a:srgbClr val="75BDA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75BDA7"/>
                  </a:fgClr>
                  <a:bgClr>
                    <a:srgbClr val="75BDA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75BDA7">
                      <a:lumMod val="50000"/>
                    </a:srgbClr>
                  </a:innerShdw>
                </a:effectLst>
              </a:rPr>
              <a:t>LEARN?</a:t>
            </a:r>
            <a:endParaRPr lang="en-US" sz="5000" b="1" dirty="0">
              <a:ln w="12700">
                <a:solidFill>
                  <a:srgbClr val="75BDA7">
                    <a:lumMod val="50000"/>
                  </a:srgbClr>
                </a:solidFill>
                <a:prstDash val="solid"/>
              </a:ln>
              <a:pattFill prst="narHorz">
                <a:fgClr>
                  <a:srgbClr val="75BDA7"/>
                </a:fgClr>
                <a:bgClr>
                  <a:srgbClr val="75BDA7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75BDA7">
                    <a:lumMod val="50000"/>
                  </a:srgbClr>
                </a:innerShdw>
              </a:effectLst>
            </a:endParaRPr>
          </a:p>
          <a:p>
            <a:pPr algn="ctr"/>
            <a:endParaRPr lang="en-US" sz="5000" b="1" dirty="0">
              <a:ln w="12700">
                <a:solidFill>
                  <a:srgbClr val="75BDA7">
                    <a:lumMod val="50000"/>
                  </a:srgbClr>
                </a:solidFill>
                <a:prstDash val="solid"/>
              </a:ln>
              <a:pattFill prst="narHorz">
                <a:fgClr>
                  <a:srgbClr val="75BDA7"/>
                </a:fgClr>
                <a:bgClr>
                  <a:srgbClr val="75BDA7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75BDA7">
                    <a:lumMod val="50000"/>
                  </a:srgbClr>
                </a:innerShdw>
              </a:effectLst>
            </a:endParaRPr>
          </a:p>
          <a:p>
            <a:pPr algn="ctr"/>
            <a:r>
              <a:rPr lang="en-US" sz="5000" b="1" dirty="0">
                <a:ln w="12700">
                  <a:solidFill>
                    <a:srgbClr val="75BDA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75BDA7"/>
                  </a:fgClr>
                  <a:bgClr>
                    <a:srgbClr val="75BDA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75BDA7">
                      <a:lumMod val="50000"/>
                    </a:srgbClr>
                  </a:innerShdw>
                </a:effectLst>
              </a:rPr>
              <a:t>EXAMPLES?</a:t>
            </a:r>
          </a:p>
        </p:txBody>
      </p:sp>
    </p:spTree>
    <p:extLst>
      <p:ext uri="{BB962C8B-B14F-4D97-AF65-F5344CB8AC3E}">
        <p14:creationId xmlns:p14="http://schemas.microsoft.com/office/powerpoint/2010/main" val="379978295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6886" y="1900594"/>
            <a:ext cx="801945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 smtClean="0">
                <a:solidFill>
                  <a:prstClr val="black"/>
                </a:solidFill>
              </a:rPr>
              <a:t>The </a:t>
            </a:r>
            <a:r>
              <a:rPr lang="en-US" sz="2200" dirty="0">
                <a:solidFill>
                  <a:prstClr val="black"/>
                </a:solidFill>
              </a:rPr>
              <a:t>user will enter the cost for each of the following</a:t>
            </a:r>
            <a:r>
              <a:rPr lang="en-US" sz="2200" dirty="0" smtClean="0">
                <a:solidFill>
                  <a:prstClr val="black"/>
                </a:solidFill>
              </a:rPr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2504" y="255475"/>
            <a:ext cx="65428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</a:rPr>
              <a:t>Travel </a:t>
            </a:r>
            <a:r>
              <a:rPr lang="en-US" sz="4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</a:rPr>
              <a:t>expense tracker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9710" y="2530375"/>
            <a:ext cx="2750841" cy="178510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200" dirty="0">
                <a:solidFill>
                  <a:prstClr val="black"/>
                </a:solidFill>
              </a:rPr>
              <a:t>Travel cost,</a:t>
            </a:r>
          </a:p>
          <a:p>
            <a:pPr marL="285750" indent="-285750">
              <a:buFontTx/>
              <a:buChar char="-"/>
            </a:pPr>
            <a:r>
              <a:rPr lang="en-US" sz="2200" dirty="0" smtClean="0">
                <a:solidFill>
                  <a:prstClr val="black"/>
                </a:solidFill>
              </a:rPr>
              <a:t>Food</a:t>
            </a:r>
            <a:r>
              <a:rPr lang="en-US" sz="2200" dirty="0">
                <a:solidFill>
                  <a:prstClr val="black"/>
                </a:solidFill>
              </a:rPr>
              <a:t>,</a:t>
            </a:r>
          </a:p>
          <a:p>
            <a:pPr marL="285750" indent="-285750">
              <a:buFontTx/>
              <a:buChar char="-"/>
            </a:pPr>
            <a:r>
              <a:rPr lang="en-US" sz="2200" dirty="0" smtClean="0">
                <a:solidFill>
                  <a:prstClr val="black"/>
                </a:solidFill>
              </a:rPr>
              <a:t>Accommodation</a:t>
            </a:r>
            <a:r>
              <a:rPr lang="en-US" sz="2200" dirty="0">
                <a:solidFill>
                  <a:prstClr val="black"/>
                </a:solidFill>
              </a:rPr>
              <a:t>,</a:t>
            </a:r>
          </a:p>
          <a:p>
            <a:pPr marL="285750" indent="-285750">
              <a:buFontTx/>
              <a:buChar char="-"/>
            </a:pPr>
            <a:r>
              <a:rPr lang="en-US" sz="2200" dirty="0" smtClean="0">
                <a:solidFill>
                  <a:prstClr val="black"/>
                </a:solidFill>
              </a:rPr>
              <a:t>Transportation</a:t>
            </a:r>
            <a:r>
              <a:rPr lang="en-US" sz="2200" dirty="0">
                <a:solidFill>
                  <a:prstClr val="black"/>
                </a:solidFill>
              </a:rPr>
              <a:t>, </a:t>
            </a:r>
          </a:p>
          <a:p>
            <a:pPr marL="285750" indent="-285750">
              <a:buFontTx/>
              <a:buChar char="-"/>
            </a:pPr>
            <a:r>
              <a:rPr lang="en-US" sz="2200" dirty="0">
                <a:solidFill>
                  <a:prstClr val="black"/>
                </a:solidFill>
              </a:rPr>
              <a:t>Gifts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133" y="4591814"/>
            <a:ext cx="82705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prstClr val="black"/>
                </a:solidFill>
              </a:rPr>
              <a:t>Then the program will calculate the total cost for this trip.</a:t>
            </a:r>
          </a:p>
          <a:p>
            <a:pPr algn="ctr"/>
            <a:r>
              <a:rPr lang="en-US" sz="2200" dirty="0">
                <a:solidFill>
                  <a:prstClr val="black"/>
                </a:solidFill>
              </a:rPr>
              <a:t>Also the program will display the percentage of each category.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385" y="95779"/>
            <a:ext cx="3256175" cy="661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21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28904" y="81888"/>
            <a:ext cx="3134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-apple-system"/>
              </a:rPr>
              <a:t> CV BUILDER</a:t>
            </a:r>
            <a:endParaRPr lang="en-US" sz="3600" b="1" dirty="0">
              <a:ln w="9525">
                <a:solidFill>
                  <a:prstClr val="white"/>
                </a:solidFill>
                <a:prstDash val="solid"/>
              </a:ln>
              <a:solidFill>
                <a:prstClr val="black"/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79313"/>
            <a:ext cx="12192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333333"/>
                </a:solidFill>
                <a:latin typeface="-apple-system"/>
              </a:rPr>
              <a:t>This system will take little information from the user and will provide him with a fully developed CV in return</a:t>
            </a:r>
            <a:endParaRPr lang="en-US" sz="1900" dirty="0">
              <a:solidFill>
                <a:prstClr val="black"/>
              </a:solidFill>
            </a:endParaRPr>
          </a:p>
        </p:txBody>
      </p:sp>
      <p:pic>
        <p:nvPicPr>
          <p:cNvPr id="11266" name="Picture 2" descr="5 Smart Ways to Overcome Your Fear of the Cover Letter – IMDiver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5" y="1625950"/>
            <a:ext cx="7648507" cy="42831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0157" y="6001698"/>
            <a:ext cx="678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Enter your name, contact information, your skills, experience 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445" y="1606883"/>
            <a:ext cx="3455620" cy="4764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010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52883" y="78997"/>
            <a:ext cx="532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rgbClr val="3494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ANSWER PERCENTAGE</a:t>
            </a:r>
            <a:endParaRPr lang="en-US" sz="3600" dirty="0">
              <a:ln w="0"/>
              <a:solidFill>
                <a:srgbClr val="3494B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561" y="1144465"/>
            <a:ext cx="7298723" cy="5474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22828" y="1253648"/>
            <a:ext cx="4525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n w="0"/>
                <a:solidFill>
                  <a:srgbClr val="3494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Number of people who answered “A”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n w="0"/>
                <a:solidFill>
                  <a:srgbClr val="3494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Number </a:t>
            </a:r>
            <a:r>
              <a:rPr lang="en-US" dirty="0">
                <a:ln w="0"/>
                <a:solidFill>
                  <a:srgbClr val="3494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of people who answered </a:t>
            </a:r>
            <a:r>
              <a:rPr lang="en-US" dirty="0" smtClean="0">
                <a:ln w="0"/>
                <a:solidFill>
                  <a:srgbClr val="3494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“B”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n w="0"/>
                <a:solidFill>
                  <a:srgbClr val="3494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Number </a:t>
            </a:r>
            <a:r>
              <a:rPr lang="en-US" dirty="0">
                <a:ln w="0"/>
                <a:solidFill>
                  <a:srgbClr val="3494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of people who answered </a:t>
            </a:r>
            <a:r>
              <a:rPr lang="en-US" dirty="0" smtClean="0">
                <a:ln w="0"/>
                <a:solidFill>
                  <a:srgbClr val="3494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“C”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n w="0"/>
                <a:solidFill>
                  <a:srgbClr val="3494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Number </a:t>
            </a:r>
            <a:r>
              <a:rPr lang="en-US" dirty="0">
                <a:ln w="0"/>
                <a:solidFill>
                  <a:srgbClr val="3494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of people who answered </a:t>
            </a:r>
            <a:r>
              <a:rPr lang="en-US" dirty="0" smtClean="0">
                <a:ln w="0"/>
                <a:solidFill>
                  <a:srgbClr val="3494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“D”</a:t>
            </a:r>
            <a:endParaRPr lang="en-US" dirty="0">
              <a:ln w="0"/>
              <a:solidFill>
                <a:srgbClr val="3494B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3906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نتيجة بحث الصور عن ‪zain credit‬‏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14"/>
          <a:stretch/>
        </p:blipFill>
        <p:spPr bwMode="auto">
          <a:xfrm>
            <a:off x="4841875" y="1306285"/>
            <a:ext cx="2857500" cy="189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نتيجة بحث الصور عن ‪zain 5g‬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97"/>
          <a:stretch/>
        </p:blipFill>
        <p:spPr bwMode="auto">
          <a:xfrm>
            <a:off x="0" y="2971346"/>
            <a:ext cx="12190582" cy="38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3367" y="130629"/>
            <a:ext cx="91438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CELLPHONE AIRTIME FEES</a:t>
            </a:r>
            <a:endParaRPr lang="en-US" sz="5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7547" y="4225948"/>
            <a:ext cx="3684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prstClr val="white"/>
                </a:solidFill>
              </a:rPr>
              <a:t>Call duration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prstClr val="white"/>
                </a:solidFill>
              </a:rPr>
              <a:t>Provider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prstClr val="white"/>
                </a:solidFill>
              </a:rPr>
              <a:t>Charge per minute (seconds)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54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41" y="832513"/>
            <a:ext cx="9472824" cy="1815152"/>
          </a:xfrm>
          <a:prstGeom prst="rect">
            <a:avLst/>
          </a:prstGeom>
        </p:spPr>
      </p:pic>
      <p:pic>
        <p:nvPicPr>
          <p:cNvPr id="17410" name="Picture 2" descr="نتيجة بحث الصور عن ‪cookie calculator‬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791" y="3493825"/>
            <a:ext cx="4421874" cy="24873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Balance, exercise, fitness, healthy, life, life skill, lifesty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307" y="2868633"/>
            <a:ext cx="3529320" cy="352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940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lectricity bill calculator - Electrical Engineering 1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00" y="1828125"/>
            <a:ext cx="10849053" cy="502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43246" y="409432"/>
            <a:ext cx="2019869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Units used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</a:rPr>
              <a:t>Price (Per Unit)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</a:rPr>
              <a:t>Additional Fees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</a:rPr>
              <a:t>Tax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81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Burnett Cars | Quality Cars For Sale In Chorley, Lancashir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7" t="18239" r="13641" b="12053"/>
          <a:stretch/>
        </p:blipFill>
        <p:spPr bwMode="auto">
          <a:xfrm>
            <a:off x="6376737" y="436957"/>
            <a:ext cx="4259180" cy="2436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Gear Sticker Shift Knob Panel for BMW ///M X1 X3 X5 X6 M3 M5 F01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54"/>
          <a:stretch/>
        </p:blipFill>
        <p:spPr bwMode="auto">
          <a:xfrm>
            <a:off x="7339805" y="2729854"/>
            <a:ext cx="4498311" cy="3722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3629" y="1040883"/>
            <a:ext cx="5486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IF STATE = “D”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If speed is &lt; 20 (Gear 1)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If speed is &gt;= 20 and speed &lt;= 40 (Gear 2)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.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.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.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ELSE IF STATE = “R”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…..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ELSE IF STATE = “P” 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“LOCK”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.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.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.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.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.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3629" y="436957"/>
            <a:ext cx="585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prstClr val="white">
                    <a:lumMod val="50000"/>
                  </a:prstClr>
                </a:solidFill>
              </a:rPr>
              <a:t>Read Speed From A Sensor or from location data</a:t>
            </a:r>
          </a:p>
        </p:txBody>
      </p:sp>
    </p:spTree>
    <p:extLst>
      <p:ext uri="{BB962C8B-B14F-4D97-AF65-F5344CB8AC3E}">
        <p14:creationId xmlns:p14="http://schemas.microsoft.com/office/powerpoint/2010/main" val="42770895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TM vs money exchange service abroad - Travela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927" y="1732149"/>
            <a:ext cx="7132329" cy="4220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73457" y="2688432"/>
            <a:ext cx="35211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Basic bank operations: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</a:rPr>
              <a:t>check balance,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</a:rPr>
              <a:t>deposit,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</a:rPr>
              <a:t>withdraw</a:t>
            </a:r>
            <a:r>
              <a:rPr lang="en-US" sz="2400" dirty="0">
                <a:solidFill>
                  <a:prstClr val="black"/>
                </a:solidFill>
              </a:rPr>
              <a:t>, </a:t>
            </a:r>
            <a:endParaRPr lang="en-US" sz="2400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</a:rPr>
              <a:t>transfer,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</a:rPr>
              <a:t>exit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07223" y="146291"/>
            <a:ext cx="6619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</a:rPr>
              <a:t>Simple banking program </a:t>
            </a:r>
            <a:endParaRPr lang="en-US" sz="4000" b="1" dirty="0">
              <a:ln w="9525">
                <a:solidFill>
                  <a:prstClr val="white"/>
                </a:solidFill>
                <a:prstDash val="solid"/>
              </a:ln>
              <a:solidFill>
                <a:prstClr val="black"/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164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290"/>
          <a:stretch/>
        </p:blipFill>
        <p:spPr>
          <a:xfrm>
            <a:off x="3321429" y="1268361"/>
            <a:ext cx="5712221" cy="43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307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7504" y="138096"/>
            <a:ext cx="694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rgbClr val="3494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GENDER &amp; AGE PERCENTAGE</a:t>
            </a:r>
            <a:endParaRPr lang="en-US" sz="3600" dirty="0">
              <a:ln w="0"/>
              <a:solidFill>
                <a:srgbClr val="3494B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242" name="Picture 2" descr="Explore Opportunities With Online Marketing Course In Mumbai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68" y="1105468"/>
            <a:ext cx="5752531" cy="57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نتيجة بحث الصور عن ‪male and female percentage‬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66"/>
          <a:stretch/>
        </p:blipFill>
        <p:spPr bwMode="auto">
          <a:xfrm>
            <a:off x="4438" y="2091189"/>
            <a:ext cx="2878886" cy="218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نتيجة بحث الصور عن ‪male and female percentage‬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4" b="3539"/>
          <a:stretch/>
        </p:blipFill>
        <p:spPr bwMode="auto">
          <a:xfrm>
            <a:off x="7462" y="4262123"/>
            <a:ext cx="2872837" cy="210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Statistical Png &amp; Free Statistical.png Transparent Images #12808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504" y="2393882"/>
            <a:ext cx="4257204" cy="279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847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نتيجة بحث الصور عن ‪amazon discount‬‏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r="8083"/>
          <a:stretch/>
        </p:blipFill>
        <p:spPr bwMode="auto">
          <a:xfrm>
            <a:off x="7415284" y="3848669"/>
            <a:ext cx="4517409" cy="300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Gift Car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15284" y="104229"/>
            <a:ext cx="447430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rgbClr val="3494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Discount Calculator </a:t>
            </a:r>
            <a:endParaRPr lang="en-US" sz="3600" dirty="0">
              <a:ln w="0"/>
              <a:solidFill>
                <a:srgbClr val="3494B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67325" y="0"/>
            <a:ext cx="312335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0160">
                  <a:solidFill>
                    <a:srgbClr val="84ACB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GIFT CARDS</a:t>
            </a:r>
            <a:endParaRPr lang="en-US" sz="3600" b="1" dirty="0">
              <a:ln w="10160">
                <a:solidFill>
                  <a:srgbClr val="84ACB6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1193" y="5663821"/>
            <a:ext cx="268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Card Holder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Random Generated ID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017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168"/>
          <a:stretch/>
        </p:blipFill>
        <p:spPr>
          <a:xfrm>
            <a:off x="7083665" y="1508933"/>
            <a:ext cx="4257149" cy="466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364927" y="382136"/>
            <a:ext cx="56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A PROGRAM TO CALCULATE THE SEMESTER FEES</a:t>
            </a:r>
            <a:endParaRPr lang="en-US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2290" name="Picture 2" descr="College Application fees | Education Crowdfunding with GoGetFun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3" y="1825934"/>
            <a:ext cx="6038348" cy="40320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6480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9224" y="3567015"/>
            <a:ext cx="87072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000" b="1" dirty="0" smtClean="0">
              <a:solidFill>
                <a:srgbClr val="242021"/>
              </a:solidFill>
              <a:latin typeface="SabonLTStd-Roman"/>
            </a:endParaRPr>
          </a:p>
          <a:p>
            <a:pPr algn="ctr"/>
            <a:r>
              <a:rPr lang="en-US" sz="2000" b="1" dirty="0" smtClean="0">
                <a:solidFill>
                  <a:srgbClr val="242021"/>
                </a:solidFill>
                <a:latin typeface="SabonLTStd-Roman"/>
              </a:rPr>
              <a:t>The </a:t>
            </a:r>
            <a:r>
              <a:rPr lang="en-US" sz="2000" b="1" dirty="0">
                <a:solidFill>
                  <a:srgbClr val="242021"/>
                </a:solidFill>
                <a:latin typeface="SabonLTStd-Roman"/>
              </a:rPr>
              <a:t>recipe produces 48 </a:t>
            </a:r>
            <a:r>
              <a:rPr lang="en-US" sz="2000" b="1" dirty="0" smtClean="0">
                <a:solidFill>
                  <a:srgbClr val="242021"/>
                </a:solidFill>
                <a:latin typeface="SabonLTStd-Roman"/>
              </a:rPr>
              <a:t>cups with </a:t>
            </a:r>
            <a:r>
              <a:rPr lang="en-US" sz="2000" b="1" dirty="0">
                <a:solidFill>
                  <a:srgbClr val="242021"/>
                </a:solidFill>
                <a:latin typeface="SabonLTStd-Roman"/>
              </a:rPr>
              <a:t>these amounts of the ingredients</a:t>
            </a:r>
            <a:r>
              <a:rPr lang="en-US" sz="2000" b="1" dirty="0" smtClean="0">
                <a:solidFill>
                  <a:srgbClr val="242021"/>
                </a:solidFill>
                <a:latin typeface="SabonLTStd-Roman"/>
              </a:rPr>
              <a:t>.</a:t>
            </a:r>
          </a:p>
          <a:p>
            <a:pPr algn="ctr"/>
            <a:r>
              <a:rPr lang="en-US" sz="2000" b="1" dirty="0" smtClean="0">
                <a:solidFill>
                  <a:srgbClr val="242021"/>
                </a:solidFill>
                <a:latin typeface="SabonLTStd-Roman"/>
              </a:rPr>
              <a:t> </a:t>
            </a:r>
          </a:p>
          <a:p>
            <a:pPr algn="ctr"/>
            <a:r>
              <a:rPr lang="en-US" sz="2000" b="1" dirty="0" smtClean="0">
                <a:solidFill>
                  <a:srgbClr val="242021"/>
                </a:solidFill>
                <a:latin typeface="SabonLTStd-Roman"/>
              </a:rPr>
              <a:t>Design </a:t>
            </a:r>
            <a:r>
              <a:rPr lang="en-US" sz="2000" b="1" dirty="0">
                <a:solidFill>
                  <a:srgbClr val="242021"/>
                </a:solidFill>
                <a:latin typeface="SabonLTStd-Roman"/>
              </a:rPr>
              <a:t>a program </a:t>
            </a:r>
            <a:r>
              <a:rPr lang="en-US" sz="2000" b="1" dirty="0" smtClean="0">
                <a:solidFill>
                  <a:srgbClr val="242021"/>
                </a:solidFill>
                <a:latin typeface="SabonLTStd-Roman"/>
              </a:rPr>
              <a:t>that:</a:t>
            </a:r>
          </a:p>
          <a:p>
            <a:pPr algn="ctr"/>
            <a:r>
              <a:rPr lang="en-US" sz="2000" b="1" dirty="0" smtClean="0">
                <a:solidFill>
                  <a:srgbClr val="242021"/>
                </a:solidFill>
                <a:latin typeface="SabonLTStd-Roman"/>
              </a:rPr>
              <a:t>* </a:t>
            </a:r>
            <a:r>
              <a:rPr lang="en-US" sz="2000" b="1" dirty="0">
                <a:solidFill>
                  <a:srgbClr val="242021"/>
                </a:solidFill>
                <a:latin typeface="SabonLTStd-Roman"/>
              </a:rPr>
              <a:t>asks the user how many </a:t>
            </a:r>
            <a:r>
              <a:rPr lang="en-US" sz="2000" b="1" dirty="0" smtClean="0">
                <a:solidFill>
                  <a:srgbClr val="242021"/>
                </a:solidFill>
                <a:latin typeface="SabonLTStd-Roman"/>
              </a:rPr>
              <a:t>cups he </a:t>
            </a:r>
            <a:r>
              <a:rPr lang="en-US" sz="2000" b="1" dirty="0">
                <a:solidFill>
                  <a:srgbClr val="242021"/>
                </a:solidFill>
                <a:latin typeface="SabonLTStd-Roman"/>
              </a:rPr>
              <a:t>wants to make</a:t>
            </a:r>
            <a:r>
              <a:rPr lang="en-US" sz="2000" b="1" dirty="0" smtClean="0">
                <a:solidFill>
                  <a:srgbClr val="242021"/>
                </a:solidFill>
                <a:latin typeface="SabonLTStd-Roman"/>
              </a:rPr>
              <a:t>,</a:t>
            </a:r>
          </a:p>
          <a:p>
            <a:pPr algn="ctr"/>
            <a:r>
              <a:rPr lang="en-US" sz="2000" b="1" dirty="0" smtClean="0">
                <a:solidFill>
                  <a:srgbClr val="242021"/>
                </a:solidFill>
                <a:latin typeface="SabonLTStd-Roman"/>
              </a:rPr>
              <a:t>then display </a:t>
            </a:r>
          </a:p>
          <a:p>
            <a:pPr algn="ctr"/>
            <a:r>
              <a:rPr lang="en-US" sz="2000" b="1" dirty="0" smtClean="0">
                <a:solidFill>
                  <a:srgbClr val="242021"/>
                </a:solidFill>
                <a:latin typeface="SabonLTStd-Roman"/>
              </a:rPr>
              <a:t>* how much is needed of each </a:t>
            </a:r>
            <a:r>
              <a:rPr lang="en-US" sz="2000" b="1" dirty="0">
                <a:solidFill>
                  <a:srgbClr val="242021"/>
                </a:solidFill>
                <a:latin typeface="SabonLTStd-Roman"/>
              </a:rPr>
              <a:t>ingredient </a:t>
            </a:r>
            <a:endParaRPr lang="en-US" sz="2000" b="1" dirty="0" smtClean="0">
              <a:solidFill>
                <a:srgbClr val="242021"/>
              </a:solidFill>
              <a:latin typeface="SabonLTStd-Roman"/>
            </a:endParaRPr>
          </a:p>
          <a:p>
            <a:pPr algn="ctr"/>
            <a:r>
              <a:rPr lang="en-US" sz="2000" b="1" dirty="0" smtClean="0">
                <a:solidFill>
                  <a:srgbClr val="242021"/>
                </a:solidFill>
                <a:latin typeface="SabonLTStd-Roman"/>
              </a:rPr>
              <a:t>for </a:t>
            </a:r>
            <a:r>
              <a:rPr lang="en-US" sz="2000" b="1" dirty="0">
                <a:solidFill>
                  <a:srgbClr val="242021"/>
                </a:solidFill>
                <a:latin typeface="SabonLTStd-Roman"/>
              </a:rPr>
              <a:t>the specified number of </a:t>
            </a:r>
            <a:r>
              <a:rPr lang="en-US" sz="2000" b="1" dirty="0" smtClean="0">
                <a:solidFill>
                  <a:srgbClr val="242021"/>
                </a:solidFill>
                <a:latin typeface="SabonLTStd-Roman"/>
              </a:rPr>
              <a:t>cups.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endParaRPr lang="en-US" sz="2000" b="1" dirty="0">
              <a:solidFill>
                <a:prstClr val="black"/>
              </a:solidFill>
            </a:endParaRPr>
          </a:p>
        </p:txBody>
      </p:sp>
      <p:pic>
        <p:nvPicPr>
          <p:cNvPr id="14340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654" y="2713666"/>
            <a:ext cx="2920053" cy="40717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Pouring tea GIFs - Get the best GIF on GIPH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207" y="0"/>
            <a:ext cx="4762500" cy="2676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0293" y="886201"/>
            <a:ext cx="66737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242021"/>
                </a:solidFill>
                <a:latin typeface="SabonLTStd-Roman"/>
              </a:rPr>
              <a:t>Last month a tea recipe calls for the following ingredients:</a:t>
            </a:r>
          </a:p>
          <a:p>
            <a:pPr algn="ctr"/>
            <a:r>
              <a:rPr lang="en-US" b="1" dirty="0">
                <a:solidFill>
                  <a:srgbClr val="242021"/>
                </a:solidFill>
                <a:latin typeface="SabonLTStd-Roman"/>
              </a:rPr>
              <a:t>* </a:t>
            </a:r>
            <a:r>
              <a:rPr lang="en-US" b="1" dirty="0" smtClean="0">
                <a:solidFill>
                  <a:srgbClr val="242021"/>
                </a:solidFill>
                <a:latin typeface="SabonLTStd-Roman"/>
              </a:rPr>
              <a:t>100 </a:t>
            </a:r>
            <a:r>
              <a:rPr lang="en-US" b="1" dirty="0">
                <a:solidFill>
                  <a:srgbClr val="242021"/>
                </a:solidFill>
                <a:latin typeface="SabonLTStd-Roman"/>
              </a:rPr>
              <a:t>Tea Bags</a:t>
            </a:r>
          </a:p>
          <a:p>
            <a:pPr algn="ctr"/>
            <a:r>
              <a:rPr lang="en-US" b="1" dirty="0">
                <a:solidFill>
                  <a:srgbClr val="242021"/>
                </a:solidFill>
                <a:latin typeface="SabonLTStd-Roman"/>
              </a:rPr>
              <a:t>* 23.5 KG of Sugar</a:t>
            </a:r>
          </a:p>
          <a:p>
            <a:pPr algn="ctr"/>
            <a:r>
              <a:rPr lang="en-US" b="1" dirty="0">
                <a:solidFill>
                  <a:srgbClr val="242021"/>
                </a:solidFill>
                <a:latin typeface="SabonLTStd-Roman"/>
              </a:rPr>
              <a:t>* </a:t>
            </a:r>
            <a:r>
              <a:rPr lang="en-US" b="1" dirty="0" smtClean="0">
                <a:solidFill>
                  <a:srgbClr val="242021"/>
                </a:solidFill>
                <a:latin typeface="SabonLTStd-Roman"/>
              </a:rPr>
              <a:t>60 </a:t>
            </a:r>
            <a:r>
              <a:rPr lang="en-US" b="1" dirty="0">
                <a:solidFill>
                  <a:srgbClr val="242021"/>
                </a:solidFill>
                <a:latin typeface="SabonLTStd-Roman"/>
              </a:rPr>
              <a:t>Leaves of Mint</a:t>
            </a:r>
          </a:p>
        </p:txBody>
      </p:sp>
    </p:spTree>
    <p:extLst>
      <p:ext uri="{BB962C8B-B14F-4D97-AF65-F5344CB8AC3E}">
        <p14:creationId xmlns:p14="http://schemas.microsoft.com/office/powerpoint/2010/main" val="2103401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1.bp.blogspot.com/-pAPithq6Ero/XcFQnm3cpOI/AAAAAAAAHz4/W9cIW6iVcYIY_5F_76oedcNKq40CSLkZwCLcBGAsYHQ/s1600/Rock_Paper_Scissors_Java_Cod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1"/>
          <a:stretch/>
        </p:blipFill>
        <p:spPr bwMode="auto">
          <a:xfrm>
            <a:off x="3330053" y="1037229"/>
            <a:ext cx="5633516" cy="5456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89536" y="146294"/>
            <a:ext cx="63145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Arial" panose="020B0604020202020204" pitchFamily="34" charset="0"/>
              </a:rPr>
              <a:t> Rock Paper Scissors Game</a:t>
            </a:r>
          </a:p>
        </p:txBody>
      </p:sp>
      <p:pic>
        <p:nvPicPr>
          <p:cNvPr id="8196" name="Picture 4" descr="Jpg Free Download Game - Rock Paper Scissors Clipart - Free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2" r="22075"/>
          <a:stretch/>
        </p:blipFill>
        <p:spPr bwMode="auto">
          <a:xfrm>
            <a:off x="9224643" y="2852382"/>
            <a:ext cx="2981005" cy="211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2555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9662" y="1140742"/>
            <a:ext cx="748807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Display the following </a:t>
            </a:r>
            <a:r>
              <a:rPr lang="en-US" sz="2400" b="1" dirty="0" smtClean="0">
                <a:solidFill>
                  <a:prstClr val="black"/>
                </a:solidFill>
              </a:rPr>
              <a:t>statistics for a Restaurant: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○ </a:t>
            </a:r>
            <a:r>
              <a:rPr lang="en-US" sz="2400" dirty="0">
                <a:solidFill>
                  <a:prstClr val="black"/>
                </a:solidFill>
              </a:rPr>
              <a:t>The total number of served Soft Drinks</a:t>
            </a:r>
          </a:p>
          <a:p>
            <a:r>
              <a:rPr lang="en-US" sz="2400" dirty="0">
                <a:solidFill>
                  <a:prstClr val="black"/>
                </a:solidFill>
              </a:rPr>
              <a:t>○ The total number of served Sandwiches</a:t>
            </a:r>
          </a:p>
          <a:p>
            <a:r>
              <a:rPr lang="en-US" sz="2400" dirty="0">
                <a:solidFill>
                  <a:prstClr val="black"/>
                </a:solidFill>
              </a:rPr>
              <a:t>○ The total sales for the restaurant</a:t>
            </a:r>
          </a:p>
          <a:p>
            <a:r>
              <a:rPr lang="en-US" sz="2400" dirty="0">
                <a:solidFill>
                  <a:prstClr val="black"/>
                </a:solidFill>
              </a:rPr>
              <a:t>○ The average cost per order</a:t>
            </a:r>
          </a:p>
          <a:p>
            <a:r>
              <a:rPr lang="en-US" sz="2400" dirty="0">
                <a:solidFill>
                  <a:prstClr val="black"/>
                </a:solidFill>
              </a:rPr>
              <a:t>○ The maximum and minimum order cost</a:t>
            </a:r>
          </a:p>
          <a:p>
            <a:r>
              <a:rPr lang="en-US" sz="2400" dirty="0">
                <a:solidFill>
                  <a:prstClr val="black"/>
                </a:solidFill>
              </a:rPr>
              <a:t>○ </a:t>
            </a:r>
            <a:r>
              <a:rPr lang="en-US" sz="2400" dirty="0" smtClean="0">
                <a:solidFill>
                  <a:prstClr val="black"/>
                </a:solidFill>
              </a:rPr>
              <a:t>Number of orders </a:t>
            </a:r>
            <a:r>
              <a:rPr lang="en-US" sz="2400" dirty="0">
                <a:solidFill>
                  <a:prstClr val="black"/>
                </a:solidFill>
              </a:rPr>
              <a:t>with cost above </a:t>
            </a:r>
            <a:r>
              <a:rPr lang="en-US" sz="2400" dirty="0" smtClean="0">
                <a:solidFill>
                  <a:prstClr val="black"/>
                </a:solidFill>
              </a:rPr>
              <a:t>average</a:t>
            </a:r>
          </a:p>
          <a:p>
            <a:r>
              <a:rPr lang="en-US" sz="2400" dirty="0">
                <a:solidFill>
                  <a:prstClr val="black"/>
                </a:solidFill>
              </a:rPr>
              <a:t>○ The number of orders with </a:t>
            </a:r>
            <a:r>
              <a:rPr lang="en-US" sz="2400" dirty="0" smtClean="0">
                <a:solidFill>
                  <a:prstClr val="black"/>
                </a:solidFill>
              </a:rPr>
              <a:t>no Soft Drinks</a:t>
            </a:r>
          </a:p>
          <a:p>
            <a:r>
              <a:rPr lang="en-US" sz="2400" dirty="0">
                <a:solidFill>
                  <a:prstClr val="black"/>
                </a:solidFill>
              </a:rPr>
              <a:t>○ </a:t>
            </a:r>
            <a:r>
              <a:rPr lang="en-US" sz="2400" dirty="0" smtClean="0">
                <a:solidFill>
                  <a:prstClr val="black"/>
                </a:solidFill>
              </a:rPr>
              <a:t>Number of orders</a:t>
            </a:r>
          </a:p>
          <a:p>
            <a:r>
              <a:rPr lang="en-US" sz="2400" dirty="0">
                <a:solidFill>
                  <a:prstClr val="black"/>
                </a:solidFill>
              </a:rPr>
              <a:t>○ </a:t>
            </a:r>
            <a:r>
              <a:rPr lang="en-US" sz="2400" dirty="0" smtClean="0">
                <a:solidFill>
                  <a:prstClr val="black"/>
                </a:solidFill>
              </a:rPr>
              <a:t>Send an auto E-mail on Wednesday </a:t>
            </a:r>
            <a:endParaRPr lang="en-US" sz="2400" dirty="0">
              <a:solidFill>
                <a:prstClr val="black"/>
              </a:solidFill>
            </a:endParaRPr>
          </a:p>
          <a:p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1026" name="Picture 2" descr="Nandos Menu Malaysia (2019) — Menus for Malaysian Food &amp; Sto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028" y="3302758"/>
            <a:ext cx="5283067" cy="35099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taurant-bill – electricfonduepot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63" y="4944386"/>
            <a:ext cx="2341965" cy="18683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Diner's Choose Restaurants [Restaurant Insights Report]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1" t="24300" r="30479" b="9545"/>
          <a:stretch/>
        </p:blipFill>
        <p:spPr bwMode="auto">
          <a:xfrm>
            <a:off x="2661628" y="4944386"/>
            <a:ext cx="4042921" cy="1838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063698" y="107088"/>
            <a:ext cx="4256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rgbClr val="3494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Restaurant System</a:t>
            </a:r>
            <a:endParaRPr lang="en-US" sz="3600" dirty="0">
              <a:ln w="0"/>
              <a:solidFill>
                <a:srgbClr val="3494B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91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22495" y="1013781"/>
            <a:ext cx="930283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Program to find the mean (average) of 4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Program to find the area of a rectangle / square / circle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Program to convert from C To F/ km to m / </a:t>
            </a:r>
            <a:r>
              <a:rPr lang="en-US" sz="2400" dirty="0" err="1" smtClean="0">
                <a:solidFill>
                  <a:srgbClr val="FFFFFF"/>
                </a:solidFill>
              </a:rPr>
              <a:t>etc</a:t>
            </a:r>
            <a:r>
              <a:rPr lang="en-US" sz="2400" dirty="0" smtClean="0">
                <a:solidFill>
                  <a:srgbClr val="FFFFFF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Program to calculate the 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Program to find the duration of the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Program to calculate salary based on working hours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Program to reverse your first name</a:t>
            </a:r>
          </a:p>
        </p:txBody>
      </p:sp>
    </p:spTree>
    <p:extLst>
      <p:ext uri="{BB962C8B-B14F-4D97-AF65-F5344CB8AC3E}">
        <p14:creationId xmlns:p14="http://schemas.microsoft.com/office/powerpoint/2010/main" val="86431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600" y="203200"/>
            <a:ext cx="10962800" cy="6502400"/>
          </a:xfrm>
        </p:spPr>
        <p:txBody>
          <a:bodyPr/>
          <a:lstStyle/>
          <a:p>
            <a:r>
              <a:rPr lang="en-US" sz="1800" dirty="0" smtClean="0"/>
              <a:t>Challenge 1: Remove Even Integers from an Array</a:t>
            </a:r>
            <a:br>
              <a:rPr lang="en-US" sz="1800" dirty="0" smtClean="0"/>
            </a:b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Challenge 2: Merge Two Sorted Arrays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Challenge 3: Find Two Numbers that Add up to "n"</a:t>
            </a:r>
            <a:br>
              <a:rPr lang="en-US" sz="1800" dirty="0" smtClean="0"/>
            </a:b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Challenge 4: Array of Products of All Elements Except Itself</a:t>
            </a:r>
            <a:br>
              <a:rPr lang="en-US" sz="1800" dirty="0" smtClean="0"/>
            </a:b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Challenge 5: Find Minimum Value in Array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Challenge 6: First Non-Repeating Integer in an Array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Challenge 7: Find Second Maximum Value in an Array</a:t>
            </a:r>
            <a:br>
              <a:rPr lang="en-US" sz="1800" dirty="0" smtClean="0"/>
            </a:b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Challenge 8: Right Rotate the Array by One Index</a:t>
            </a:r>
            <a:br>
              <a:rPr lang="en-US" sz="1800" dirty="0" smtClean="0"/>
            </a:b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Challenge 9: Re-arrange Positive &amp; Negative Values 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Challenge 10: Rearrange Sorted Array in Max/Min Form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Challenge 11: Find the Sum of Maximum Sum Subarray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874500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60995" y="171841"/>
            <a:ext cx="65333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INTERVIEW QUESTIONS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04" y="1365974"/>
            <a:ext cx="5492151" cy="3603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682"/>
          <a:stretch/>
        </p:blipFill>
        <p:spPr>
          <a:xfrm>
            <a:off x="5757783" y="1099319"/>
            <a:ext cx="5963482" cy="2231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005" y="2979174"/>
            <a:ext cx="4970162" cy="36586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759" y="3847401"/>
            <a:ext cx="4825494" cy="2244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47" y="4326821"/>
            <a:ext cx="3782654" cy="23188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4298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90">
          <a:fgClr>
            <a:schemeClr val="accent1"/>
          </a:fgClr>
          <a:bgClr>
            <a:schemeClr val="tx1">
              <a:lumMod val="75000"/>
              <a:lumOff val="2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Currency Converter on Beha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5" r="22990"/>
          <a:stretch/>
        </p:blipFill>
        <p:spPr bwMode="auto">
          <a:xfrm>
            <a:off x="8455538" y="1844663"/>
            <a:ext cx="3237136" cy="442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268512" y="197472"/>
            <a:ext cx="602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UNFORTUNATELY NO </a:t>
            </a:r>
            <a:r>
              <a:rPr lang="en-US" dirty="0" smtClean="0">
                <a:solidFill>
                  <a:prstClr val="black"/>
                </a:solidFill>
              </a:rPr>
              <a:t>GUI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>
          <a:xfrm>
            <a:off x="8977259" y="2962979"/>
            <a:ext cx="2193695" cy="218364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46" y="2470243"/>
            <a:ext cx="7784153" cy="3248167"/>
          </a:xfrm>
          <a:prstGeom prst="rect">
            <a:avLst/>
          </a:prstGeom>
        </p:spPr>
      </p:pic>
      <p:sp>
        <p:nvSpPr>
          <p:cNvPr id="33" name="Right Arrow 32"/>
          <p:cNvSpPr/>
          <p:nvPr/>
        </p:nvSpPr>
        <p:spPr>
          <a:xfrm rot="10800000">
            <a:off x="1501104" y="3421736"/>
            <a:ext cx="1842598" cy="20856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 rot="10800000">
            <a:off x="1762686" y="3885758"/>
            <a:ext cx="1842598" cy="20856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 rot="13024125">
            <a:off x="6456956" y="3504754"/>
            <a:ext cx="631138" cy="21223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Right Arrow 35"/>
          <p:cNvSpPr/>
          <p:nvPr/>
        </p:nvSpPr>
        <p:spPr>
          <a:xfrm rot="9594968">
            <a:off x="5138901" y="3987669"/>
            <a:ext cx="631138" cy="21223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 rot="9594968">
            <a:off x="4806082" y="3524190"/>
            <a:ext cx="631138" cy="21223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Right Arrow 37"/>
          <p:cNvSpPr/>
          <p:nvPr/>
        </p:nvSpPr>
        <p:spPr>
          <a:xfrm rot="12787571">
            <a:off x="6628782" y="4695968"/>
            <a:ext cx="631138" cy="21223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7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rica Anderson trippy space weird black | Aesthetic gif, Motion graphics  design, Love background imag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339" y="916066"/>
            <a:ext cx="4748249" cy="474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86697" y="1859030"/>
            <a:ext cx="111055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Bezos talks about how focusing on stable customer preferences is a powerful foundation to build a company around</a:t>
            </a:r>
            <a:r>
              <a:rPr lang="en-US" sz="3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.</a:t>
            </a:r>
          </a:p>
          <a:p>
            <a:pPr algn="ctr"/>
            <a:endParaRPr lang="en-US" sz="3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eorgia" panose="02040502050405020303" pitchFamily="18" charset="0"/>
            </a:endParaRPr>
          </a:p>
          <a:p>
            <a:pPr algn="ctr"/>
            <a:r>
              <a:rPr lang="en-US" sz="3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 </a:t>
            </a:r>
            <a:r>
              <a:rPr lang="en-US" sz="3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eorgia" panose="02040502050405020303" pitchFamily="18" charset="0"/>
              </a:rPr>
              <a:t>I’d take that a step further: focusing on stable knowledge is a powerful approach to build a life around</a:t>
            </a:r>
            <a:endParaRPr lang="en-US" sz="3000" b="1" i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1291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4500" y="1098033"/>
            <a:ext cx="356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black"/>
                </a:solidFill>
              </a:rPr>
              <a:t>NO GUI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2643" y="1098033"/>
            <a:ext cx="356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GUI</a:t>
            </a:r>
            <a:endParaRPr lang="en-US" sz="320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6196085" y="3683267"/>
            <a:ext cx="721757" cy="37011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58" y="1840818"/>
            <a:ext cx="5689269" cy="3684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6" b="7190"/>
          <a:stretch/>
        </p:blipFill>
        <p:spPr>
          <a:xfrm>
            <a:off x="7237965" y="1840818"/>
            <a:ext cx="4236803" cy="3753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9389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4500" y="1098033"/>
            <a:ext cx="356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black"/>
                </a:solidFill>
              </a:rPr>
              <a:t>NO GUI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2643" y="1098033"/>
            <a:ext cx="356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GUI</a:t>
            </a:r>
            <a:endParaRPr lang="en-US" sz="320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6196085" y="3683267"/>
            <a:ext cx="721757" cy="37011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2" y="1901569"/>
            <a:ext cx="4484403" cy="3631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5" y="1951145"/>
            <a:ext cx="4530003" cy="353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36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4500" y="1098033"/>
            <a:ext cx="356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black"/>
                </a:solidFill>
              </a:rPr>
              <a:t>NO GUI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2643" y="1098033"/>
            <a:ext cx="356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GUI</a:t>
            </a:r>
            <a:endParaRPr lang="en-US" sz="320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11" y="2003776"/>
            <a:ext cx="5740196" cy="3358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ight Arrow 4"/>
          <p:cNvSpPr/>
          <p:nvPr/>
        </p:nvSpPr>
        <p:spPr>
          <a:xfrm>
            <a:off x="6196085" y="3683267"/>
            <a:ext cx="721757" cy="37011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076" name="Picture 4" descr="Calculator by Luobing for NBSP on Dribbbl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600" y="1840818"/>
            <a:ext cx="4913194" cy="3684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49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4500" y="224576"/>
            <a:ext cx="356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black"/>
                </a:solidFill>
              </a:rPr>
              <a:t>NO GUI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2642" y="224576"/>
            <a:ext cx="356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GUI</a:t>
            </a:r>
            <a:endParaRPr lang="en-US" sz="320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5300994" y="3683267"/>
            <a:ext cx="1331818" cy="37011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r="55112"/>
          <a:stretch/>
        </p:blipFill>
        <p:spPr>
          <a:xfrm>
            <a:off x="687772" y="809475"/>
            <a:ext cx="4266366" cy="5747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1" r="20785"/>
          <a:stretch/>
        </p:blipFill>
        <p:spPr>
          <a:xfrm>
            <a:off x="6979668" y="809351"/>
            <a:ext cx="4406173" cy="5747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632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72885" y="2967335"/>
            <a:ext cx="1084623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MUCH MORE!!!</a:t>
            </a:r>
            <a:endParaRPr lang="en-US" sz="8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010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las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1_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Atlas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7021</TotalTime>
  <Words>3626</Words>
  <Application>Microsoft Office PowerPoint</Application>
  <PresentationFormat>Widescreen</PresentationFormat>
  <Paragraphs>498</Paragraphs>
  <Slides>94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94</vt:i4>
      </vt:variant>
    </vt:vector>
  </HeadingPairs>
  <TitlesOfParts>
    <vt:vector size="111" baseType="lpstr">
      <vt:lpstr>-apple-system</vt:lpstr>
      <vt:lpstr>Arial</vt:lpstr>
      <vt:lpstr>Arial</vt:lpstr>
      <vt:lpstr>Calibri</vt:lpstr>
      <vt:lpstr>Calibri Light</vt:lpstr>
      <vt:lpstr>Georgia</vt:lpstr>
      <vt:lpstr>Gotham Cond SSm A</vt:lpstr>
      <vt:lpstr>Helvetica</vt:lpstr>
      <vt:lpstr>open sans</vt:lpstr>
      <vt:lpstr>Roboto</vt:lpstr>
      <vt:lpstr>Rockwell</vt:lpstr>
      <vt:lpstr>SabonLTStd-Roman</vt:lpstr>
      <vt:lpstr>Viner Hand ITC</vt:lpstr>
      <vt:lpstr>Wingdings</vt:lpstr>
      <vt:lpstr>Atlas</vt:lpstr>
      <vt:lpstr>1_Material</vt:lpstr>
      <vt:lpstr>1_Atlas</vt:lpstr>
      <vt:lpstr>Get Smart: With Java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programming language should I start learning first?</vt:lpstr>
      <vt:lpstr>Which programming language should I start learning first?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 1: Remove Even Integers from an Array   Challenge 2: Merge Two Sorted Arrays  Challenge 3: Find Two Numbers that Add up to "n"   Challenge 4: Array of Products of All Elements Except Itself   Challenge 5: Find Minimum Value in Array  Challenge 6: First Non-Repeating Integer in an Array  Challenge 7: Find Second Maximum Value in an Array   Challenge 8: Right Rotate the Array by One Index   Challenge 9: Re-arrange Positive &amp; Negative Values   Challenge 10: Rearrange Sorted Array in Max/Min Form  Challenge 11: Find the Sum of Maximum Sum Subarray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Smart: With Java Programming</dc:title>
  <dc:creator>ADMIN_PC</dc:creator>
  <cp:lastModifiedBy>ADMIN_PC</cp:lastModifiedBy>
  <cp:revision>179</cp:revision>
  <dcterms:created xsi:type="dcterms:W3CDTF">2020-03-28T20:14:50Z</dcterms:created>
  <dcterms:modified xsi:type="dcterms:W3CDTF">2021-08-13T21:09:20Z</dcterms:modified>
</cp:coreProperties>
</file>